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1.xml" ContentType="application/vnd.openxmlformats-officedocument.presentationml.tags+xml"/>
  <Override PartName="/ppt/notesSlides/notesSlide13.xml" ContentType="application/vnd.openxmlformats-officedocument.presentationml.notesSlide+xml"/>
  <Override PartName="/ppt/tags/tag2.xml" ContentType="application/vnd.openxmlformats-officedocument.presentationml.tags+xml"/>
  <Override PartName="/ppt/notesSlides/notesSlide14.xml" ContentType="application/vnd.openxmlformats-officedocument.presentationml.notesSlide+xml"/>
  <Override PartName="/ppt/tags/tag3.xml" ContentType="application/vnd.openxmlformats-officedocument.presentationml.tags+xml"/>
  <Override PartName="/ppt/notesSlides/notesSlide15.xml" ContentType="application/vnd.openxmlformats-officedocument.presentationml.notesSlide+xml"/>
  <Override PartName="/ppt/tags/tag4.xml" ContentType="application/vnd.openxmlformats-officedocument.presentationml.tags+xml"/>
  <Override PartName="/ppt/notesSlides/notesSlide16.xml" ContentType="application/vnd.openxmlformats-officedocument.presentationml.notesSlide+xml"/>
  <Override PartName="/ppt/tags/tag5.xml" ContentType="application/vnd.openxmlformats-officedocument.presentationml.tags+xml"/>
  <Override PartName="/ppt/notesSlides/notesSlide17.xml" ContentType="application/vnd.openxmlformats-officedocument.presentationml.notesSlide+xml"/>
  <Override PartName="/ppt/tags/tag6.xml" ContentType="application/vnd.openxmlformats-officedocument.presentationml.tags+xml"/>
  <Override PartName="/ppt/notesSlides/notesSlide18.xml" ContentType="application/vnd.openxmlformats-officedocument.presentationml.notesSlide+xml"/>
  <Override PartName="/ppt/tags/tag7.xml" ContentType="application/vnd.openxmlformats-officedocument.presentationml.tags+xml"/>
  <Override PartName="/ppt/notesSlides/notesSlide19.xml" ContentType="application/vnd.openxmlformats-officedocument.presentationml.notesSlide+xml"/>
  <Override PartName="/ppt/tags/tag8.xml" ContentType="application/vnd.openxmlformats-officedocument.presentationml.tags+xml"/>
  <Override PartName="/ppt/notesSlides/notesSlide20.xml" ContentType="application/vnd.openxmlformats-officedocument.presentationml.notesSlide+xml"/>
  <Override PartName="/ppt/tags/tag9.xml" ContentType="application/vnd.openxmlformats-officedocument.presentationml.tags+xml"/>
  <Override PartName="/ppt/notesSlides/notesSlide21.xml" ContentType="application/vnd.openxmlformats-officedocument.presentationml.notesSlide+xml"/>
  <Override PartName="/ppt/tags/tag10.xml" ContentType="application/vnd.openxmlformats-officedocument.presentationml.tags+xml"/>
  <Override PartName="/ppt/notesSlides/notesSlide22.xml" ContentType="application/vnd.openxmlformats-officedocument.presentationml.notesSlide+xml"/>
  <Override PartName="/ppt/tags/tag11.xml" ContentType="application/vnd.openxmlformats-officedocument.presentationml.tags+xml"/>
  <Override PartName="/ppt/notesSlides/notesSlide23.xml" ContentType="application/vnd.openxmlformats-officedocument.presentationml.notesSlide+xml"/>
  <Override PartName="/ppt/tags/tag12.xml" ContentType="application/vnd.openxmlformats-officedocument.presentationml.tags+xml"/>
  <Override PartName="/ppt/notesSlides/notesSlide24.xml" ContentType="application/vnd.openxmlformats-officedocument.presentationml.notesSlide+xml"/>
  <Override PartName="/ppt/tags/tag13.xml" ContentType="application/vnd.openxmlformats-officedocument.presentationml.tags+xml"/>
  <Override PartName="/ppt/notesSlides/notesSlide25.xml" ContentType="application/vnd.openxmlformats-officedocument.presentationml.notesSlide+xml"/>
  <Override PartName="/ppt/tags/tag14.xml" ContentType="application/vnd.openxmlformats-officedocument.presentationml.tags+xml"/>
  <Override PartName="/ppt/notesSlides/notesSlide26.xml" ContentType="application/vnd.openxmlformats-officedocument.presentationml.notesSlide+xml"/>
  <Override PartName="/ppt/tags/tag15.xml" ContentType="application/vnd.openxmlformats-officedocument.presentationml.tags+xml"/>
  <Override PartName="/ppt/notesSlides/notesSlide27.xml" ContentType="application/vnd.openxmlformats-officedocument.presentationml.notesSlide+xml"/>
  <Override PartName="/ppt/tags/tag16.xml" ContentType="application/vnd.openxmlformats-officedocument.presentationml.tags+xml"/>
  <Override PartName="/ppt/notesSlides/notesSlide28.xml" ContentType="application/vnd.openxmlformats-officedocument.presentationml.notesSlide+xml"/>
  <Override PartName="/ppt/tags/tag17.xml" ContentType="application/vnd.openxmlformats-officedocument.presentationml.tags+xml"/>
  <Override PartName="/ppt/notesSlides/notesSlide29.xml" ContentType="application/vnd.openxmlformats-officedocument.presentationml.notesSlide+xml"/>
  <Override PartName="/ppt/tags/tag18.xml" ContentType="application/vnd.openxmlformats-officedocument.presentationml.tags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352" r:id="rId31"/>
    <p:sldId id="353" r:id="rId32"/>
    <p:sldId id="354" r:id="rId33"/>
    <p:sldId id="355" r:id="rId34"/>
    <p:sldId id="356" r:id="rId35"/>
    <p:sldId id="357" r:id="rId36"/>
    <p:sldId id="358" r:id="rId37"/>
    <p:sldId id="359" r:id="rId38"/>
    <p:sldId id="360" r:id="rId39"/>
    <p:sldId id="361" r:id="rId40"/>
    <p:sldId id="362" r:id="rId41"/>
    <p:sldId id="363" r:id="rId42"/>
    <p:sldId id="364" r:id="rId43"/>
    <p:sldId id="365" r:id="rId44"/>
    <p:sldId id="366" r:id="rId45"/>
    <p:sldId id="367" r:id="rId46"/>
    <p:sldId id="368" r:id="rId47"/>
    <p:sldId id="369" r:id="rId48"/>
    <p:sldId id="370" r:id="rId49"/>
    <p:sldId id="371" r:id="rId50"/>
    <p:sldId id="372" r:id="rId51"/>
    <p:sldId id="373" r:id="rId52"/>
    <p:sldId id="374" r:id="rId53"/>
    <p:sldId id="313" r:id="rId54"/>
    <p:sldId id="314" r:id="rId55"/>
    <p:sldId id="315" r:id="rId56"/>
    <p:sldId id="316" r:id="rId57"/>
    <p:sldId id="317" r:id="rId58"/>
    <p:sldId id="318" r:id="rId59"/>
    <p:sldId id="319" r:id="rId60"/>
    <p:sldId id="320" r:id="rId61"/>
    <p:sldId id="321" r:id="rId62"/>
    <p:sldId id="322" r:id="rId63"/>
    <p:sldId id="323" r:id="rId64"/>
    <p:sldId id="324" r:id="rId65"/>
    <p:sldId id="325" r:id="rId66"/>
    <p:sldId id="326" r:id="rId67"/>
    <p:sldId id="327" r:id="rId68"/>
    <p:sldId id="328" r:id="rId69"/>
    <p:sldId id="329" r:id="rId70"/>
    <p:sldId id="330" r:id="rId71"/>
    <p:sldId id="331" r:id="rId72"/>
    <p:sldId id="332" r:id="rId73"/>
    <p:sldId id="333" r:id="rId74"/>
    <p:sldId id="334" r:id="rId75"/>
    <p:sldId id="335" r:id="rId76"/>
    <p:sldId id="336" r:id="rId77"/>
    <p:sldId id="337" r:id="rId78"/>
    <p:sldId id="338" r:id="rId79"/>
    <p:sldId id="339" r:id="rId80"/>
    <p:sldId id="340" r:id="rId81"/>
    <p:sldId id="341" r:id="rId82"/>
    <p:sldId id="342" r:id="rId83"/>
    <p:sldId id="343" r:id="rId84"/>
    <p:sldId id="344" r:id="rId85"/>
    <p:sldId id="345" r:id="rId86"/>
    <p:sldId id="346" r:id="rId87"/>
    <p:sldId id="347" r:id="rId88"/>
    <p:sldId id="348" r:id="rId89"/>
    <p:sldId id="349" r:id="rId90"/>
    <p:sldId id="350" r:id="rId91"/>
    <p:sldId id="351" r:id="rId92"/>
  </p:sldIdLst>
  <p:sldSz cx="9144000" cy="6858000" type="screen4x3"/>
  <p:notesSz cx="7315200" cy="96012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906"/>
    <p:restoredTop sz="90553"/>
  </p:normalViewPr>
  <p:slideViewPr>
    <p:cSldViewPr snapToGrid="0" snapToObjects="1">
      <p:cViewPr varScale="1">
        <p:scale>
          <a:sx n="80" d="100"/>
          <a:sy n="80" d="100"/>
        </p:scale>
        <p:origin x="77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viewProps" Target="view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1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2000">
                <a:latin typeface="Arial" panose="02080604020202020204" charset="0"/>
              </a:rPr>
              <a:t>Click to edit the notes format</a:t>
            </a:r>
          </a:p>
        </p:txBody>
      </p:sp>
      <p:sp>
        <p:nvSpPr>
          <p:cNvPr id="199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1400">
                <a:latin typeface="Times New Roman"/>
              </a:rPr>
              <a:t>&lt;header&gt;</a:t>
            </a:r>
          </a:p>
        </p:txBody>
      </p:sp>
      <p:sp>
        <p:nvSpPr>
          <p:cNvPr id="200" name="PlaceHolder 3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en-US" sz="1400">
                <a:latin typeface="Times New Roman"/>
              </a:rPr>
              <a:t>&lt;date/time&gt;</a:t>
            </a:r>
          </a:p>
        </p:txBody>
      </p:sp>
      <p:sp>
        <p:nvSpPr>
          <p:cNvPr id="201" name="PlaceHolder 4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 sz="1400">
                <a:latin typeface="Times New Roman"/>
              </a:rPr>
              <a:t>&lt;footer&gt;</a:t>
            </a:r>
          </a:p>
        </p:txBody>
      </p:sp>
      <p:sp>
        <p:nvSpPr>
          <p:cNvPr id="202" name="PlaceHolder 5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92E0E5D4-ABF7-4CCD-8588-11EB8A06FC55}" type="slidenum">
              <a:rPr lang="en-US" sz="1400">
                <a:latin typeface="Times New Roman"/>
              </a:rPr>
              <a:t>‹#›</a:t>
            </a:fld>
            <a:endParaRPr lang="en-US" sz="1400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/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6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7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8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9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0.xm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1.xm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2.xm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3.xm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4.xm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5.xml"/></Relationships>
</file>

<file path=ppt/notesSlides/_rels/notesSlide2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6.xml"/></Relationships>
</file>

<file path=ppt/notesSlides/_rels/notesSlide2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7.xml"/></Relationships>
</file>

<file path=ppt/notesSlides/_rels/notesSlide2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8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604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E227D15C-E5CD-4267-B3C7-707E9078161F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lang="en-US" sz="1300" strike="noStrike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622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8608BEFB-EA7C-4307-8E6C-ECA634AA6BE9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18</a:t>
            </a:fld>
            <a:endParaRPr lang="en-US" sz="1300" strike="noStrike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624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AF1E34F8-0347-4F9C-B2C8-AE63FCBCEA22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19</a:t>
            </a:fld>
            <a:endParaRPr lang="en-US" sz="1300" strike="noStrike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5660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5498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6067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388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3686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6960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93296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3275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606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95380F13-34D1-4845-9358-6AD2C33CB6E4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6</a:t>
            </a:fld>
            <a:endParaRPr lang="en-US" sz="1300" strike="noStrike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48088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08062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5467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80416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85763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62292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94040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07466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3507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4949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608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5D358642-DBBD-4E58-ADF6-CFFDF5B161A2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9</a:t>
            </a:fld>
            <a:endParaRPr lang="en-US" sz="1300" strike="noStrike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668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AD139C1D-B242-4AFC-8ED5-FCED6C914BFB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87</a:t>
            </a:fld>
            <a:endParaRPr lang="en-US" sz="1300" strike="noStrike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670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3EBEBB9D-F336-437B-BFD9-0D8977420623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88</a:t>
            </a:fld>
            <a:endParaRPr lang="en-US" sz="1300" strike="noStrike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672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012E5941-2CD6-497C-B472-1B5B885EF87A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91</a:t>
            </a:fld>
            <a:endParaRPr lang="en-US" sz="1300" strike="noStrike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610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4101D966-C47D-431D-A448-34067D7EECAB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12</a:t>
            </a:fld>
            <a:endParaRPr lang="en-US" sz="1300" strike="noStrike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612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636181BD-7019-4A8F-B138-A00C1B46FA5D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13</a:t>
            </a:fld>
            <a:endParaRPr lang="en-US" sz="1300" strike="noStrike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614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7A17BFF1-7296-4352-9ADB-B7C398332205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14</a:t>
            </a:fld>
            <a:endParaRPr lang="en-US" sz="1300" strike="noStrike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616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8B5FFBE2-2522-4602-A922-768D0990E330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15</a:t>
            </a:fld>
            <a:endParaRPr lang="en-US" sz="1300" strike="noStrike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618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AB337E3F-E829-452A-AD66-0849817EC6EF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16</a:t>
            </a:fld>
            <a:endParaRPr lang="en-US" sz="1300" strike="noStrike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620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52339E79-7B96-46BF-8FC9-F77E06405F51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17</a:t>
            </a:fld>
            <a:endParaRPr lang="en-US" sz="1300" strike="noStrike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5"/>
          <p:cNvSpPr>
            <a:spLocks noGrp="1"/>
          </p:cNvSpPr>
          <p:nvPr>
            <p:ph type="title"/>
          </p:nvPr>
        </p:nvSpPr>
        <p:spPr>
          <a:xfrm>
            <a:off x="390600" y="2953440"/>
            <a:ext cx="8229240" cy="87156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4100" b="1" strike="noStrike">
                <a:solidFill>
                  <a:srgbClr val="FFFFFF"/>
                </a:solidFill>
                <a:latin typeface="Arial" panose="02080604020202020204" charset="0"/>
              </a:rPr>
              <a:t>Lesson Title</a:t>
            </a:r>
          </a:p>
        </p:txBody>
      </p:sp>
      <p:sp>
        <p:nvSpPr>
          <p:cNvPr id="3" name="CustomShape 3"/>
          <p:cNvSpPr/>
          <p:nvPr userDrawn="1"/>
        </p:nvSpPr>
        <p:spPr>
          <a:xfrm>
            <a:off x="426960" y="3962520"/>
            <a:ext cx="3535200" cy="4528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68760" tIns="34200" rIns="68760" bIns="34200" anchor="ctr"/>
          <a:lstStyle/>
          <a:p>
            <a:pPr>
              <a:lnSpc>
                <a:spcPct val="100000"/>
              </a:lnSpc>
            </a:pPr>
            <a:r>
              <a:rPr lang="en-US" sz="2000" b="1" strike="noStrike">
                <a:solidFill>
                  <a:srgbClr val="FFFFFF"/>
                </a:solidFill>
                <a:latin typeface="Arial" panose="02080604020202020204" charset="0"/>
                <a:ea typeface="Roboto"/>
              </a:rPr>
              <a:t>The Coding </a:t>
            </a:r>
            <a:r>
              <a:rPr lang="en-US" sz="2000" b="1" strike="noStrike" dirty="0">
                <a:solidFill>
                  <a:srgbClr val="FFFFFF"/>
                </a:solidFill>
                <a:latin typeface="Arial" panose="02080604020202020204" charset="0"/>
                <a:ea typeface="Roboto"/>
              </a:rPr>
              <a:t>Bootcamp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5"/>
          <p:cNvSpPr txBox="1">
            <a:spLocks/>
          </p:cNvSpPr>
          <p:nvPr userDrawn="1"/>
        </p:nvSpPr>
        <p:spPr>
          <a:xfrm>
            <a:off x="390600" y="2953440"/>
            <a:ext cx="8229240" cy="871560"/>
          </a:xfrm>
          <a:prstGeom prst="rect">
            <a:avLst/>
          </a:prstGeom>
        </p:spPr>
        <p:txBody>
          <a:bodyPr anchor="ctr"/>
          <a:lstStyle/>
          <a:p>
            <a:r>
              <a:rPr lang="en-US" sz="4100" b="1" i="1" kern="0" dirty="0">
                <a:solidFill>
                  <a:srgbClr val="FFFFFF"/>
                </a:solidFill>
                <a:latin typeface="Arial" panose="02080604020202020204" charset="0"/>
              </a:rPr>
              <a:t>Lesson Title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Blank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1"/>
          <p:cNvSpPr/>
          <p:nvPr userDrawn="1"/>
        </p:nvSpPr>
        <p:spPr>
          <a:xfrm>
            <a:off x="0" y="6418800"/>
            <a:ext cx="9155520" cy="457560"/>
          </a:xfrm>
          <a:prstGeom prst="flowChartProcess">
            <a:avLst/>
          </a:prstGeom>
          <a:solidFill>
            <a:srgbClr val="1D1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" name="Line 4"/>
          <p:cNvSpPr/>
          <p:nvPr userDrawn="1"/>
        </p:nvSpPr>
        <p:spPr>
          <a:xfrm>
            <a:off x="0" y="653760"/>
            <a:ext cx="9144000" cy="0"/>
          </a:xfrm>
          <a:prstGeom prst="line">
            <a:avLst/>
          </a:prstGeom>
          <a:ln w="41400">
            <a:solidFill>
              <a:srgbClr val="C83232"/>
            </a:solidFill>
          </a:ln>
        </p:spPr>
      </p:sp>
      <p:sp>
        <p:nvSpPr>
          <p:cNvPr id="4" name="PlaceHolder 2"/>
          <p:cNvSpPr>
            <a:spLocks noGrp="1"/>
          </p:cNvSpPr>
          <p:nvPr>
            <p:ph type="title"/>
          </p:nvPr>
        </p:nvSpPr>
        <p:spPr>
          <a:xfrm>
            <a:off x="304920" y="360"/>
            <a:ext cx="5470200" cy="65340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,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/>
          <p:cNvSpPr/>
          <p:nvPr userDrawn="1"/>
        </p:nvSpPr>
        <p:spPr>
          <a:xfrm>
            <a:off x="0" y="6418800"/>
            <a:ext cx="9155520" cy="457560"/>
          </a:xfrm>
          <a:prstGeom prst="flowChartProcess">
            <a:avLst/>
          </a:prstGeom>
          <a:solidFill>
            <a:srgbClr val="1D1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,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2_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281653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 userDrawn="1"/>
        </p:nvSpPr>
        <p:spPr>
          <a:xfrm>
            <a:off x="0" y="6418964"/>
            <a:ext cx="9155741" cy="457748"/>
          </a:xfrm>
          <a:prstGeom prst="flowChartProcess">
            <a:avLst/>
          </a:prstGeom>
          <a:solidFill>
            <a:srgbClr val="1D1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54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06F2DAE4-C87D-464C-8529-C68309DD1CFC}" type="datetimeFigureOut">
              <a:rPr lang="en-US" smtClean="0"/>
              <a:t>11/1/18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75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stomShape 1"/>
          <p:cNvSpPr/>
          <p:nvPr/>
        </p:nvSpPr>
        <p:spPr>
          <a:xfrm>
            <a:off x="0" y="360"/>
            <a:ext cx="9143640" cy="685764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" name="CustomShape 2"/>
          <p:cNvSpPr/>
          <p:nvPr/>
        </p:nvSpPr>
        <p:spPr>
          <a:xfrm>
            <a:off x="426960" y="3737520"/>
            <a:ext cx="6335640" cy="33840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2" r:id="rId3"/>
    <p:sldLayoutId id="2147483651" r:id="rId4"/>
    <p:sldLayoutId id="2147483716" r:id="rId5"/>
    <p:sldLayoutId id="2147483713" r:id="rId6"/>
    <p:sldLayoutId id="2147483714" r:id="rId7"/>
    <p:sldLayoutId id="2147483715" r:id="rId8"/>
  </p:sldLayoutIdLst>
  <p:txStyles>
    <p:titleStyle/>
    <p:bodyStyle/>
    <p:otherStyle/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3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TextShape 1"/>
          <p:cNvSpPr txBox="1"/>
          <p:nvPr/>
        </p:nvSpPr>
        <p:spPr>
          <a:xfrm>
            <a:off x="390600" y="2953440"/>
            <a:ext cx="8229240" cy="8715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4100" b="1" i="1" strike="noStrike">
                <a:solidFill>
                  <a:srgbClr val="FFFFFF"/>
                </a:solidFill>
                <a:latin typeface="Arial" panose="02080604020202020204" charset="0"/>
              </a:rPr>
              <a:t>Behold Bootstrap!</a:t>
            </a:r>
          </a:p>
        </p:txBody>
      </p:sp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The Pains of HW 1</a:t>
            </a:r>
          </a:p>
        </p:txBody>
      </p:sp>
      <p:pic>
        <p:nvPicPr>
          <p:cNvPr id="222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228600" y="914400"/>
            <a:ext cx="8686440" cy="472644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23" name="CustomShape 2"/>
          <p:cNvSpPr/>
          <p:nvPr/>
        </p:nvSpPr>
        <p:spPr>
          <a:xfrm>
            <a:off x="713160" y="5652720"/>
            <a:ext cx="786960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 b="1" i="1" strike="noStrike">
                <a:solidFill>
                  <a:srgbClr val="000000"/>
                </a:solidFill>
                <a:latin typeface="Arial" panose="02080604020202020204" charset="0"/>
              </a:rPr>
              <a:t>Plain HTML + CSS makes layout building challenging</a:t>
            </a:r>
          </a:p>
        </p:txBody>
      </p:sp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How You (Probably) Feel About CSS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1D2882-F013-4311-9C6D-62C1AF6084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9418" y="789853"/>
            <a:ext cx="5749637" cy="5546004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But Then Came Bootstrap…</a:t>
            </a:r>
          </a:p>
        </p:txBody>
      </p:sp>
      <p:pic>
        <p:nvPicPr>
          <p:cNvPr id="227" name="Picture 2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653760"/>
            <a:ext cx="9143640" cy="56106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CustomShape 1"/>
          <p:cNvSpPr/>
          <p:nvPr/>
        </p:nvSpPr>
        <p:spPr>
          <a:xfrm>
            <a:off x="304920" y="979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Powered by Bootstrap</a:t>
            </a:r>
          </a:p>
        </p:txBody>
      </p:sp>
      <p:pic>
        <p:nvPicPr>
          <p:cNvPr id="229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-5760" y="1287000"/>
            <a:ext cx="9143640" cy="2269080"/>
          </a:xfrm>
          <a:prstGeom prst="rect">
            <a:avLst/>
          </a:prstGeom>
          <a:ln>
            <a:noFill/>
          </a:ln>
        </p:spPr>
      </p:pic>
      <p:sp>
        <p:nvSpPr>
          <p:cNvPr id="230" name="CustomShape 2"/>
          <p:cNvSpPr/>
          <p:nvPr/>
        </p:nvSpPr>
        <p:spPr>
          <a:xfrm>
            <a:off x="-152280" y="794880"/>
            <a:ext cx="3626640" cy="6073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External CSS Link</a:t>
            </a:r>
          </a:p>
        </p:txBody>
      </p:sp>
      <p:pic>
        <p:nvPicPr>
          <p:cNvPr id="231" name="Picture 6"/>
          <p:cNvPicPr/>
          <p:nvPr/>
        </p:nvPicPr>
        <p:blipFill>
          <a:blip r:embed="rId4"/>
          <a:stretch>
            <a:fillRect/>
          </a:stretch>
        </p:blipFill>
        <p:spPr>
          <a:xfrm>
            <a:off x="0" y="4296960"/>
            <a:ext cx="9155520" cy="1876320"/>
          </a:xfrm>
          <a:prstGeom prst="rect">
            <a:avLst/>
          </a:prstGeom>
          <a:ln>
            <a:noFill/>
          </a:ln>
        </p:spPr>
      </p:pic>
      <p:sp>
        <p:nvSpPr>
          <p:cNvPr id="232" name="CustomShape 3"/>
          <p:cNvSpPr/>
          <p:nvPr/>
        </p:nvSpPr>
        <p:spPr>
          <a:xfrm>
            <a:off x="-609480" y="3868560"/>
            <a:ext cx="7467120" cy="4932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300" b="1" strike="noStrike">
                <a:solidFill>
                  <a:srgbClr val="000000"/>
                </a:solidFill>
                <a:latin typeface="Arial" panose="02080604020202020204" charset="0"/>
              </a:rPr>
              <a:t>Pre-Defined CSS Class (ex: “Jumbotron”)</a:t>
            </a:r>
          </a:p>
        </p:txBody>
      </p:sp>
    </p:spTree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Picture 2"/>
          <p:cNvPicPr/>
          <p:nvPr/>
        </p:nvPicPr>
        <p:blipFill>
          <a:blip r:embed="rId3"/>
          <a:stretch>
            <a:fillRect/>
          </a:stretch>
        </p:blipFill>
        <p:spPr>
          <a:xfrm>
            <a:off x="14400" y="660960"/>
            <a:ext cx="9129240" cy="5601960"/>
          </a:xfrm>
          <a:prstGeom prst="rect">
            <a:avLst/>
          </a:prstGeom>
          <a:ln>
            <a:noFill/>
          </a:ln>
        </p:spPr>
      </p:pic>
      <p:sp>
        <p:nvSpPr>
          <p:cNvPr id="234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Powered by Bootstrap</a:t>
            </a:r>
          </a:p>
        </p:txBody>
      </p:sp>
      <p:sp>
        <p:nvSpPr>
          <p:cNvPr id="235" name="CustomShape 2"/>
          <p:cNvSpPr/>
          <p:nvPr/>
        </p:nvSpPr>
        <p:spPr>
          <a:xfrm>
            <a:off x="6411960" y="3364560"/>
            <a:ext cx="2246040" cy="36468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FFFFFF"/>
                </a:solidFill>
                <a:latin typeface="Arial" panose="02080604020202020204" charset="0"/>
              </a:rPr>
              <a:t>class=“jumbotron”</a:t>
            </a:r>
          </a:p>
        </p:txBody>
      </p:sp>
      <p:sp>
        <p:nvSpPr>
          <p:cNvPr id="236" name="CustomShape 3"/>
          <p:cNvSpPr/>
          <p:nvPr/>
        </p:nvSpPr>
        <p:spPr>
          <a:xfrm>
            <a:off x="304920" y="1077840"/>
            <a:ext cx="8381520" cy="2666520"/>
          </a:xfrm>
          <a:prstGeom prst="rect">
            <a:avLst/>
          </a:prstGeom>
          <a:noFill/>
          <a:ln w="10152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Big Deal!!!</a:t>
            </a:r>
          </a:p>
        </p:txBody>
      </p:sp>
      <p:sp>
        <p:nvSpPr>
          <p:cNvPr id="238" name="CustomShape 2"/>
          <p:cNvSpPr/>
          <p:nvPr/>
        </p:nvSpPr>
        <p:spPr>
          <a:xfrm>
            <a:off x="304920" y="5029200"/>
            <a:ext cx="8521200" cy="10663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3600" b="1" i="1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Using Bootstrap, </a:t>
            </a:r>
          </a:p>
          <a:p>
            <a:pPr algn="ctr">
              <a:lnSpc>
                <a:spcPct val="100000"/>
              </a:lnSpc>
            </a:pPr>
            <a:r>
              <a:rPr lang="en-US" sz="3600" b="1" i="1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we have </a:t>
            </a:r>
            <a:r>
              <a:rPr lang="en-US" sz="3600" b="1" i="1" u="sng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PRE-DEFINED</a:t>
            </a:r>
            <a:r>
              <a:rPr lang="en-US" sz="3600" b="1" i="1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 CSS Styles.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043EB51-52CB-4F69-8D4D-7866A74F65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586" y="1311564"/>
            <a:ext cx="6616122" cy="3308061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CustomShape 1"/>
          <p:cNvSpPr/>
          <p:nvPr/>
        </p:nvSpPr>
        <p:spPr>
          <a:xfrm>
            <a:off x="304920" y="979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Why Use Bootstrap?</a:t>
            </a:r>
          </a:p>
        </p:txBody>
      </p:sp>
      <p:pic>
        <p:nvPicPr>
          <p:cNvPr id="241" name="Picture 2"/>
          <p:cNvPicPr/>
          <p:nvPr/>
        </p:nvPicPr>
        <p:blipFill>
          <a:blip r:embed="rId3"/>
          <a:stretch>
            <a:fillRect/>
          </a:stretch>
        </p:blipFill>
        <p:spPr>
          <a:xfrm>
            <a:off x="228600" y="744480"/>
            <a:ext cx="5466600" cy="5456160"/>
          </a:xfrm>
          <a:prstGeom prst="rect">
            <a:avLst/>
          </a:prstGeom>
          <a:ln>
            <a:noFill/>
          </a:ln>
        </p:spPr>
      </p:pic>
      <p:sp>
        <p:nvSpPr>
          <p:cNvPr id="242" name="CustomShape 2"/>
          <p:cNvSpPr/>
          <p:nvPr/>
        </p:nvSpPr>
        <p:spPr>
          <a:xfrm>
            <a:off x="5695560" y="1143000"/>
            <a:ext cx="3295440" cy="4659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400" b="1" u="sng" strike="noStrike">
                <a:solidFill>
                  <a:srgbClr val="000000"/>
                </a:solidFill>
                <a:latin typeface="Arial" panose="02080604020202020204" charset="0"/>
              </a:rPr>
              <a:t>Reason #1: UI Kit</a:t>
            </a:r>
          </a:p>
          <a:p>
            <a:pPr>
              <a:lnSpc>
                <a:spcPct val="100000"/>
              </a:lnSpc>
            </a:pPr>
            <a:endParaRPr lang="en-US" sz="2400" b="1" u="sng" strike="noStrike">
              <a:solidFill>
                <a:srgbClr val="000000"/>
              </a:solidFill>
              <a:latin typeface="Arial" panose="02080604020202020204" charset="0"/>
            </a:endParaRPr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400" strike="noStrike">
                <a:solidFill>
                  <a:srgbClr val="000000"/>
                </a:solidFill>
                <a:latin typeface="Arial" panose="02080604020202020204" charset="0"/>
              </a:rPr>
              <a:t>Familiarize yourself with the UI features it offers via the documentation.</a:t>
            </a:r>
          </a:p>
          <a:p>
            <a:pPr>
              <a:lnSpc>
                <a:spcPct val="100000"/>
              </a:lnSpc>
            </a:pPr>
            <a:endParaRPr lang="en-US" sz="2400" strike="noStrike">
              <a:solidFill>
                <a:srgbClr val="000000"/>
              </a:solidFill>
              <a:latin typeface="Arial" panose="02080604020202020204" charset="0"/>
            </a:endParaRPr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400" strike="noStrike">
                <a:solidFill>
                  <a:srgbClr val="000000"/>
                </a:solidFill>
                <a:latin typeface="Arial" panose="02080604020202020204" charset="0"/>
              </a:rPr>
              <a:t>Once Bootstrap is active, you can simply copy snippets from the documentation to save yourself major time of creating elements yourself.</a:t>
            </a:r>
          </a:p>
        </p:txBody>
      </p:sp>
    </p:spTree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CustomShape 1"/>
          <p:cNvSpPr/>
          <p:nvPr/>
        </p:nvSpPr>
        <p:spPr>
          <a:xfrm>
            <a:off x="304920" y="979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Why Use Bootstrap?</a:t>
            </a:r>
          </a:p>
        </p:txBody>
      </p:sp>
      <p:pic>
        <p:nvPicPr>
          <p:cNvPr id="244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533520" y="4114800"/>
            <a:ext cx="8191080" cy="1904760"/>
          </a:xfrm>
          <a:prstGeom prst="rect">
            <a:avLst/>
          </a:prstGeom>
          <a:ln>
            <a:noFill/>
          </a:ln>
        </p:spPr>
      </p:pic>
      <p:sp>
        <p:nvSpPr>
          <p:cNvPr id="245" name="CustomShape 2"/>
          <p:cNvSpPr/>
          <p:nvPr/>
        </p:nvSpPr>
        <p:spPr>
          <a:xfrm>
            <a:off x="457200" y="990720"/>
            <a:ext cx="8076960" cy="30477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200" b="1" strike="noStrike">
                <a:solidFill>
                  <a:srgbClr val="000000"/>
                </a:solidFill>
                <a:latin typeface="Arial" panose="02080604020202020204" charset="0"/>
              </a:rPr>
              <a:t>Reason #2: Mobile Responsiveness</a:t>
            </a:r>
          </a:p>
          <a:p>
            <a:pPr>
              <a:lnSpc>
                <a:spcPct val="100000"/>
              </a:lnSpc>
            </a:pPr>
            <a:endParaRPr lang="en-US" sz="2200" b="1" strike="noStrike">
              <a:solidFill>
                <a:srgbClr val="000000"/>
              </a:solidFill>
              <a:latin typeface="Arial" panose="02080604020202020204" charset="0"/>
            </a:endParaRPr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strike="noStrike">
                <a:solidFill>
                  <a:srgbClr val="000000"/>
                </a:solidFill>
                <a:latin typeface="Arial" panose="02080604020202020204" charset="0"/>
              </a:rPr>
              <a:t>One of the most compelling reasons to use Bootstrap is the default </a:t>
            </a:r>
            <a:r>
              <a:rPr lang="en-US" sz="2200" b="1" u="sng" strike="noStrike">
                <a:solidFill>
                  <a:srgbClr val="000000"/>
                </a:solidFill>
                <a:latin typeface="Arial" panose="02080604020202020204" charset="0"/>
              </a:rPr>
              <a:t>mobile-responsive </a:t>
            </a:r>
            <a:r>
              <a:rPr lang="en-US" sz="2200" strike="noStrike">
                <a:solidFill>
                  <a:srgbClr val="000000"/>
                </a:solidFill>
                <a:latin typeface="Arial" panose="02080604020202020204" charset="0"/>
              </a:rPr>
              <a:t>quality it provides.</a:t>
            </a:r>
          </a:p>
          <a:p>
            <a:pPr>
              <a:lnSpc>
                <a:spcPct val="100000"/>
              </a:lnSpc>
            </a:pPr>
            <a:endParaRPr lang="en-US" sz="2200" strike="noStrike">
              <a:solidFill>
                <a:srgbClr val="000000"/>
              </a:solidFill>
              <a:latin typeface="Arial" panose="02080604020202020204" charset="0"/>
            </a:endParaRPr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strike="noStrike">
                <a:solidFill>
                  <a:srgbClr val="000000"/>
                </a:solidFill>
                <a:latin typeface="Arial" panose="02080604020202020204" charset="0"/>
              </a:rPr>
              <a:t>This means that your website will look “good” automatically when viewed on screens ranging from monitors to tablets to phones. </a:t>
            </a:r>
          </a:p>
        </p:txBody>
      </p:sp>
    </p:spTree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Next Phase Bootstrap</a:t>
            </a:r>
          </a:p>
        </p:txBody>
      </p:sp>
      <p:sp>
        <p:nvSpPr>
          <p:cNvPr id="249" name="CustomShape 2"/>
          <p:cNvSpPr/>
          <p:nvPr/>
        </p:nvSpPr>
        <p:spPr>
          <a:xfrm>
            <a:off x="304920" y="1905120"/>
            <a:ext cx="8534160" cy="2895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3600" b="1" i="1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Last class, we focused on Bootstrap Components (like buttons and tables).</a:t>
            </a:r>
          </a:p>
          <a:p>
            <a:pPr>
              <a:lnSpc>
                <a:spcPct val="100000"/>
              </a:lnSpc>
            </a:pPr>
            <a:endParaRPr lang="en-US" sz="3600" b="1" i="1" strike="noStrike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>
              <a:lnSpc>
                <a:spcPct val="100000"/>
              </a:lnSpc>
            </a:pPr>
            <a:r>
              <a:rPr lang="en-US" sz="3600" b="1" i="1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Today we’ll be focused on using Bootstrap to build layouts.</a:t>
            </a:r>
          </a:p>
        </p:txBody>
      </p:sp>
    </p:spTree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TextShape 1"/>
          <p:cNvSpPr txBox="1"/>
          <p:nvPr/>
        </p:nvSpPr>
        <p:spPr>
          <a:xfrm>
            <a:off x="390600" y="2953440"/>
            <a:ext cx="8229240" cy="8715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4100" b="1" i="1" strike="noStrike">
                <a:solidFill>
                  <a:srgbClr val="FFFFFF"/>
                </a:solidFill>
                <a:latin typeface="Arial" panose="02080604020202020204" charset="0"/>
              </a:rPr>
              <a:t>Sketching / Grid Layouts</a:t>
            </a:r>
          </a:p>
        </p:txBody>
      </p:sp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endParaRPr/>
          </a:p>
        </p:txBody>
      </p:sp>
      <p:pic>
        <p:nvPicPr>
          <p:cNvPr id="207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-15120"/>
            <a:ext cx="9137160" cy="68828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CustomShape 1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Take a Huge Breath…</a:t>
            </a:r>
          </a:p>
        </p:txBody>
      </p:sp>
      <p:pic>
        <p:nvPicPr>
          <p:cNvPr id="252" name="Picture 8"/>
          <p:cNvPicPr/>
          <p:nvPr/>
        </p:nvPicPr>
        <p:blipFill>
          <a:blip r:embed="rId2"/>
          <a:stretch>
            <a:fillRect/>
          </a:stretch>
        </p:blipFill>
        <p:spPr>
          <a:xfrm>
            <a:off x="1752480" y="890280"/>
            <a:ext cx="6019560" cy="54255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CustomShape 1"/>
          <p:cNvSpPr/>
          <p:nvPr/>
        </p:nvSpPr>
        <p:spPr>
          <a:xfrm>
            <a:off x="1385280" y="5886360"/>
            <a:ext cx="64494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i="1" strike="noStrike">
                <a:solidFill>
                  <a:srgbClr val="000000"/>
                </a:solidFill>
                <a:latin typeface="Arial" panose="02080604020202020204" charset="0"/>
              </a:rPr>
              <a:t>Facebook surf at your own peril (and to the peril of the galaxy)</a:t>
            </a:r>
          </a:p>
        </p:txBody>
      </p:sp>
      <p:sp>
        <p:nvSpPr>
          <p:cNvPr id="254" name="CustomShape 2"/>
          <p:cNvSpPr/>
          <p:nvPr/>
        </p:nvSpPr>
        <p:spPr>
          <a:xfrm>
            <a:off x="185040" y="820800"/>
            <a:ext cx="8849880" cy="22550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tIns="91440" bIns="91440"/>
          <a:lstStyle/>
          <a:p>
            <a:pPr algn="ctr">
              <a:lnSpc>
                <a:spcPct val="100000"/>
              </a:lnSpc>
            </a:pPr>
            <a:r>
              <a:rPr lang="en-US" sz="2400" b="1" strike="noStrike" dirty="0">
                <a:solidFill>
                  <a:srgbClr val="000000"/>
                </a:solidFill>
                <a:latin typeface="Arial" panose="02080604020202020204" charset="0"/>
              </a:rPr>
              <a:t>Because in our opinion, these next two sections are some of the</a:t>
            </a:r>
          </a:p>
          <a:p>
            <a:pPr algn="ctr">
              <a:lnSpc>
                <a:spcPct val="100000"/>
              </a:lnSpc>
            </a:pPr>
            <a:r>
              <a:rPr lang="en-US" sz="4800" b="1" strike="noStrike" dirty="0">
                <a:solidFill>
                  <a:srgbClr val="000000"/>
                </a:solidFill>
                <a:latin typeface="Arial" panose="02080604020202020204" charset="0"/>
              </a:rPr>
              <a:t>MOST IMPORTANT ONES</a:t>
            </a:r>
          </a:p>
          <a:p>
            <a:pPr algn="ctr">
              <a:lnSpc>
                <a:spcPct val="100000"/>
              </a:lnSpc>
            </a:pPr>
            <a:r>
              <a:rPr lang="en-US" sz="3600" strike="noStrike" dirty="0">
                <a:solidFill>
                  <a:srgbClr val="000000"/>
                </a:solidFill>
                <a:latin typeface="Arial" panose="02080604020202020204" charset="0"/>
              </a:rPr>
              <a:t>in the </a:t>
            </a:r>
            <a:r>
              <a:rPr lang="en-US" sz="3600" b="1" u="sng" strike="noStrike" dirty="0">
                <a:solidFill>
                  <a:srgbClr val="000000"/>
                </a:solidFill>
                <a:latin typeface="Arial" panose="02080604020202020204" charset="0"/>
              </a:rPr>
              <a:t>ENTIRE</a:t>
            </a:r>
            <a:r>
              <a:rPr lang="en-US" sz="3600" strike="noStrike" dirty="0">
                <a:solidFill>
                  <a:srgbClr val="000000"/>
                </a:solidFill>
                <a:latin typeface="Arial" panose="02080604020202020204" charset="0"/>
              </a:rPr>
              <a:t> program.</a:t>
            </a:r>
          </a:p>
          <a:p>
            <a:pPr algn="ctr">
              <a:lnSpc>
                <a:spcPct val="100000"/>
              </a:lnSpc>
            </a:pPr>
            <a:endParaRPr lang="en-US" sz="3600" strike="noStrike" dirty="0">
              <a:solidFill>
                <a:srgbClr val="000000"/>
              </a:solidFill>
              <a:latin typeface="Arial" panose="02080604020202020204" charset="0"/>
            </a:endParaRPr>
          </a:p>
          <a:p>
            <a:pPr algn="ctr">
              <a:lnSpc>
                <a:spcPct val="100000"/>
              </a:lnSpc>
            </a:pPr>
            <a:endParaRPr lang="en-US" sz="3600" strike="noStrike" dirty="0">
              <a:solidFill>
                <a:srgbClr val="000000"/>
              </a:solidFill>
              <a:latin typeface="Arial" panose="02080604020202020204" charset="0"/>
            </a:endParaRPr>
          </a:p>
          <a:p>
            <a:pPr algn="ctr">
              <a:lnSpc>
                <a:spcPct val="100000"/>
              </a:lnSpc>
            </a:pPr>
            <a:endParaRPr lang="en-US" sz="3600" strike="noStrike" dirty="0">
              <a:solidFill>
                <a:srgbClr val="000000"/>
              </a:solidFill>
              <a:latin typeface="Arial" panose="02080604020202020204" charset="0"/>
            </a:endParaRPr>
          </a:p>
          <a:p>
            <a:pPr algn="ctr">
              <a:lnSpc>
                <a:spcPct val="100000"/>
              </a:lnSpc>
            </a:pPr>
            <a:endParaRPr lang="en-US" sz="3600" strike="noStrike" dirty="0">
              <a:solidFill>
                <a:srgbClr val="000000"/>
              </a:solidFill>
              <a:latin typeface="Arial" panose="02080604020202020204" charset="0"/>
            </a:endParaRPr>
          </a:p>
          <a:p>
            <a:pPr algn="ctr">
              <a:lnSpc>
                <a:spcPct val="100000"/>
              </a:lnSpc>
            </a:pPr>
            <a:endParaRPr lang="en-US" sz="3600" strike="noStrike" dirty="0">
              <a:solidFill>
                <a:srgbClr val="000000"/>
              </a:solidFill>
              <a:latin typeface="Arial" panose="02080604020202020204" charset="0"/>
            </a:endParaRPr>
          </a:p>
          <a:p>
            <a:pPr algn="ctr">
              <a:lnSpc>
                <a:spcPct val="100000"/>
              </a:lnSpc>
            </a:pPr>
            <a:endParaRPr lang="en-US" sz="3600" strike="noStrike" dirty="0">
              <a:solidFill>
                <a:srgbClr val="000000"/>
              </a:solidFill>
              <a:latin typeface="Arial" panose="02080604020202020204" charset="0"/>
            </a:endParaRPr>
          </a:p>
          <a:p>
            <a:pPr algn="ctr">
              <a:lnSpc>
                <a:spcPct val="100000"/>
              </a:lnSpc>
            </a:pPr>
            <a:endParaRPr lang="en-US" sz="3600" strike="noStrike" dirty="0">
              <a:solidFill>
                <a:srgbClr val="000000"/>
              </a:solidFill>
              <a:latin typeface="Arial" panose="02080604020202020204" charset="0"/>
            </a:endParaRPr>
          </a:p>
          <a:p>
            <a:pPr algn="ctr">
              <a:lnSpc>
                <a:spcPct val="100000"/>
              </a:lnSpc>
            </a:pPr>
            <a:endParaRPr lang="en-US" sz="3600" strike="noStrike" dirty="0">
              <a:solidFill>
                <a:srgbClr val="000000"/>
              </a:solidFill>
              <a:latin typeface="Arial" panose="02080604020202020204" charset="0"/>
            </a:endParaRPr>
          </a:p>
          <a:p>
            <a:pPr algn="ctr">
              <a:lnSpc>
                <a:spcPct val="100000"/>
              </a:lnSpc>
            </a:pPr>
            <a:endParaRPr lang="en-US" sz="3600" strike="noStrike" dirty="0">
              <a:solidFill>
                <a:srgbClr val="000000"/>
              </a:solidFill>
              <a:latin typeface="Arial" panose="02080604020202020204" charset="0"/>
            </a:endParaRPr>
          </a:p>
          <a:p>
            <a:pPr algn="ctr">
              <a:lnSpc>
                <a:spcPct val="100000"/>
              </a:lnSpc>
            </a:pPr>
            <a:endParaRPr lang="en-US" sz="3600" strike="noStrike" dirty="0">
              <a:solidFill>
                <a:srgbClr val="000000"/>
              </a:solidFill>
              <a:latin typeface="Arial" panose="02080604020202020204" charset="0"/>
            </a:endParaRPr>
          </a:p>
          <a:p>
            <a:pPr algn="ctr">
              <a:lnSpc>
                <a:spcPct val="100000"/>
              </a:lnSpc>
            </a:pPr>
            <a:endParaRPr lang="en-US" sz="3600" strike="noStrike" dirty="0">
              <a:solidFill>
                <a:srgbClr val="000000"/>
              </a:solidFill>
              <a:latin typeface="Arial" panose="02080604020202020204" charset="0"/>
            </a:endParaRPr>
          </a:p>
          <a:p>
            <a:pPr algn="ctr">
              <a:lnSpc>
                <a:spcPct val="100000"/>
              </a:lnSpc>
            </a:pPr>
            <a:endParaRPr lang="en-US" sz="3600" strike="noStrike" dirty="0">
              <a:solidFill>
                <a:srgbClr val="000000"/>
              </a:solidFill>
              <a:latin typeface="Arial" panose="02080604020202020204" charset="0"/>
            </a:endParaRPr>
          </a:p>
          <a:p>
            <a:pPr algn="ctr">
              <a:lnSpc>
                <a:spcPct val="100000"/>
              </a:lnSpc>
            </a:pPr>
            <a:endParaRPr lang="en-US" sz="3600" strike="noStrike" dirty="0">
              <a:solidFill>
                <a:srgbClr val="000000"/>
              </a:solidFill>
              <a:latin typeface="Arial" panose="02080604020202020204" charset="0"/>
            </a:endParaRPr>
          </a:p>
        </p:txBody>
      </p:sp>
      <p:sp>
        <p:nvSpPr>
          <p:cNvPr id="255" name="CustomShape 3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FOCUS!</a:t>
            </a:r>
          </a:p>
        </p:txBody>
      </p:sp>
      <p:pic>
        <p:nvPicPr>
          <p:cNvPr id="256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1838160" y="3076200"/>
            <a:ext cx="5543280" cy="2571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CustomShape 1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FOCUS!</a:t>
            </a:r>
          </a:p>
        </p:txBody>
      </p:sp>
      <p:sp>
        <p:nvSpPr>
          <p:cNvPr id="258" name="CustomShape 2"/>
          <p:cNvSpPr/>
          <p:nvPr/>
        </p:nvSpPr>
        <p:spPr>
          <a:xfrm>
            <a:off x="443520" y="2971800"/>
            <a:ext cx="8229240" cy="7527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3600" strike="noStrike">
                <a:solidFill>
                  <a:srgbClr val="000000"/>
                </a:solidFill>
                <a:latin typeface="Arial" panose="02080604020202020204" charset="0"/>
              </a:rPr>
              <a:t>Relax. That doesn’t mean its hard.</a:t>
            </a:r>
          </a:p>
        </p:txBody>
      </p:sp>
    </p:spTree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Importance of Sketches</a:t>
            </a:r>
          </a:p>
        </p:txBody>
      </p:sp>
      <p:pic>
        <p:nvPicPr>
          <p:cNvPr id="260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5087520" y="1905120"/>
            <a:ext cx="3897360" cy="3276360"/>
          </a:xfrm>
          <a:prstGeom prst="rect">
            <a:avLst/>
          </a:prstGeom>
          <a:ln>
            <a:noFill/>
          </a:ln>
        </p:spPr>
      </p:pic>
      <p:sp>
        <p:nvSpPr>
          <p:cNvPr id="261" name="CustomShape 2"/>
          <p:cNvSpPr/>
          <p:nvPr/>
        </p:nvSpPr>
        <p:spPr>
          <a:xfrm>
            <a:off x="457200" y="1295280"/>
            <a:ext cx="4495320" cy="45255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400" strike="noStrike">
                <a:solidFill>
                  <a:srgbClr val="000000"/>
                </a:solidFill>
                <a:latin typeface="Arial" panose="02080604020202020204" charset="0"/>
              </a:rPr>
              <a:t>Because every aspect of a site’s “look” is defined by HTML/CSS – it is crucial to have a detailed sketch going in.</a:t>
            </a:r>
          </a:p>
          <a:p>
            <a:pPr>
              <a:lnSpc>
                <a:spcPct val="100000"/>
              </a:lnSpc>
            </a:pPr>
            <a:endParaRPr lang="en-US" sz="2400" strike="noStrike">
              <a:solidFill>
                <a:srgbClr val="000000"/>
              </a:solidFill>
              <a:latin typeface="Arial" panose="02080604020202020204" charset="0"/>
            </a:endParaRPr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400" strike="noStrike">
                <a:solidFill>
                  <a:srgbClr val="000000"/>
                </a:solidFill>
                <a:latin typeface="Arial" panose="02080604020202020204" charset="0"/>
              </a:rPr>
              <a:t>Pay particular attention to the location of navigation bars, titles, headers, content, images, footers etc. </a:t>
            </a:r>
          </a:p>
          <a:p>
            <a:pPr>
              <a:lnSpc>
                <a:spcPct val="100000"/>
              </a:lnSpc>
            </a:pPr>
            <a:endParaRPr lang="en-US" sz="2400" strike="noStrike">
              <a:solidFill>
                <a:srgbClr val="000000"/>
              </a:solidFill>
              <a:latin typeface="Arial" panose="02080604020202020204" charset="0"/>
            </a:endParaRPr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400" strike="noStrike">
                <a:solidFill>
                  <a:srgbClr val="000000"/>
                </a:solidFill>
                <a:latin typeface="Arial" panose="02080604020202020204" charset="0"/>
              </a:rPr>
              <a:t>When imagining alignments, in particular, be mindful of the </a:t>
            </a:r>
            <a:r>
              <a:rPr lang="en-US" sz="2400" b="1" i="1" u="sng" strike="noStrike">
                <a:solidFill>
                  <a:srgbClr val="000000"/>
                </a:solidFill>
                <a:latin typeface="Arial" panose="02080604020202020204" charset="0"/>
              </a:rPr>
              <a:t>grid</a:t>
            </a:r>
            <a:r>
              <a:rPr lang="en-US" sz="2400" i="1" strike="noStrike">
                <a:solidFill>
                  <a:srgbClr val="000000"/>
                </a:solidFill>
                <a:latin typeface="Arial" panose="02080604020202020204" charset="0"/>
              </a:rPr>
              <a:t> </a:t>
            </a:r>
          </a:p>
          <a:p>
            <a:pPr>
              <a:lnSpc>
                <a:spcPct val="100000"/>
              </a:lnSpc>
            </a:pPr>
            <a:endParaRPr lang="en-US" sz="2400" i="1" strike="noStrike">
              <a:solidFill>
                <a:srgbClr val="000000"/>
              </a:solidFill>
              <a:latin typeface="Arial" panose="02080604020202020204" charset="0"/>
            </a:endParaRPr>
          </a:p>
          <a:p>
            <a:pPr>
              <a:lnSpc>
                <a:spcPct val="100000"/>
              </a:lnSpc>
            </a:pPr>
            <a:endParaRPr lang="en-US" sz="2400" i="1" strike="noStrike">
              <a:solidFill>
                <a:srgbClr val="000000"/>
              </a:solidFill>
              <a:latin typeface="Arial" panose="02080604020202020204" charset="0"/>
            </a:endParaRPr>
          </a:p>
        </p:txBody>
      </p:sp>
    </p:spTree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CustomShape 1"/>
          <p:cNvSpPr/>
          <p:nvPr/>
        </p:nvSpPr>
        <p:spPr>
          <a:xfrm>
            <a:off x="304920" y="979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Designing with a Grid in Mind</a:t>
            </a:r>
          </a:p>
        </p:txBody>
      </p:sp>
      <p:pic>
        <p:nvPicPr>
          <p:cNvPr id="263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914400" y="990720"/>
            <a:ext cx="6827040" cy="4800240"/>
          </a:xfrm>
          <a:prstGeom prst="rect">
            <a:avLst/>
          </a:prstGeom>
          <a:ln>
            <a:noFill/>
          </a:ln>
        </p:spPr>
      </p:pic>
      <p:sp>
        <p:nvSpPr>
          <p:cNvPr id="264" name="CustomShape 2"/>
          <p:cNvSpPr/>
          <p:nvPr/>
        </p:nvSpPr>
        <p:spPr>
          <a:xfrm>
            <a:off x="457200" y="5867280"/>
            <a:ext cx="8229240" cy="7617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/>
          <a:lstStyle/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400" strike="noStrike">
                <a:solidFill>
                  <a:srgbClr val="000000"/>
                </a:solidFill>
                <a:latin typeface="Arial" panose="02080604020202020204" charset="0"/>
              </a:rPr>
              <a:t>Grids serve to align elements aesthetically. </a:t>
            </a:r>
          </a:p>
        </p:txBody>
      </p:sp>
    </p:spTree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CustomShape 1"/>
          <p:cNvSpPr/>
          <p:nvPr/>
        </p:nvSpPr>
        <p:spPr>
          <a:xfrm>
            <a:off x="304920" y="979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Facebook’s Grid</a:t>
            </a:r>
          </a:p>
        </p:txBody>
      </p:sp>
      <p:pic>
        <p:nvPicPr>
          <p:cNvPr id="266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380880" y="756360"/>
            <a:ext cx="6109920" cy="5611680"/>
          </a:xfrm>
          <a:prstGeom prst="rect">
            <a:avLst/>
          </a:prstGeom>
          <a:ln>
            <a:noFill/>
          </a:ln>
        </p:spPr>
      </p:pic>
      <p:sp>
        <p:nvSpPr>
          <p:cNvPr id="267" name="CustomShape 2"/>
          <p:cNvSpPr/>
          <p:nvPr/>
        </p:nvSpPr>
        <p:spPr>
          <a:xfrm>
            <a:off x="6491160" y="1295280"/>
            <a:ext cx="2500200" cy="45255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200" strike="noStrike">
                <a:solidFill>
                  <a:srgbClr val="000000"/>
                </a:solidFill>
                <a:latin typeface="Arial" panose="02080604020202020204" charset="0"/>
              </a:rPr>
              <a:t>Facebook is a perfect example of a website where the “grid-layout” is obvious. </a:t>
            </a:r>
          </a:p>
          <a:p>
            <a:pPr>
              <a:lnSpc>
                <a:spcPct val="100000"/>
              </a:lnSpc>
            </a:pPr>
            <a:endParaRPr lang="en-US" sz="2200" strike="noStrike">
              <a:solidFill>
                <a:srgbClr val="000000"/>
              </a:solidFill>
              <a:latin typeface="Arial" panose="02080604020202020204" charset="0"/>
            </a:endParaRPr>
          </a:p>
          <a:p>
            <a:pPr>
              <a:lnSpc>
                <a:spcPct val="100000"/>
              </a:lnSpc>
            </a:pPr>
            <a:r>
              <a:rPr lang="en-US" sz="2200" strike="noStrike">
                <a:solidFill>
                  <a:srgbClr val="000000"/>
                </a:solidFill>
                <a:latin typeface="Arial" panose="02080604020202020204" charset="0"/>
              </a:rPr>
              <a:t>Grids make it easy to have content (text, images, and regions) align aesthetically.</a:t>
            </a:r>
          </a:p>
        </p:txBody>
      </p:sp>
    </p:spTree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CustomShape 1"/>
          <p:cNvSpPr/>
          <p:nvPr/>
        </p:nvSpPr>
        <p:spPr>
          <a:xfrm>
            <a:off x="304920" y="979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A More Complex Grid…</a:t>
            </a:r>
          </a:p>
        </p:txBody>
      </p:sp>
      <p:pic>
        <p:nvPicPr>
          <p:cNvPr id="269" name="Picture 9"/>
          <p:cNvPicPr/>
          <p:nvPr/>
        </p:nvPicPr>
        <p:blipFill>
          <a:blip r:embed="rId2"/>
          <a:srcRect l="10694" r="10673"/>
          <a:stretch>
            <a:fillRect/>
          </a:stretch>
        </p:blipFill>
        <p:spPr>
          <a:xfrm>
            <a:off x="779760" y="914400"/>
            <a:ext cx="7578000" cy="53046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CustomShape 1"/>
          <p:cNvSpPr/>
          <p:nvPr/>
        </p:nvSpPr>
        <p:spPr>
          <a:xfrm>
            <a:off x="304920" y="979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A More Complex Grid…</a:t>
            </a:r>
          </a:p>
        </p:txBody>
      </p:sp>
      <p:pic>
        <p:nvPicPr>
          <p:cNvPr id="271" name="Picture 2"/>
          <p:cNvPicPr/>
          <p:nvPr/>
        </p:nvPicPr>
        <p:blipFill>
          <a:blip r:embed="rId2"/>
          <a:srcRect l="10542" r="10523"/>
          <a:stretch>
            <a:fillRect/>
          </a:stretch>
        </p:blipFill>
        <p:spPr>
          <a:xfrm>
            <a:off x="305280" y="990720"/>
            <a:ext cx="8609760" cy="5271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CustomShape 1"/>
          <p:cNvSpPr/>
          <p:nvPr/>
        </p:nvSpPr>
        <p:spPr>
          <a:xfrm>
            <a:off x="304920" y="979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Tools for Sketch / Grid Creation</a:t>
            </a:r>
          </a:p>
        </p:txBody>
      </p:sp>
      <p:sp>
        <p:nvSpPr>
          <p:cNvPr id="273" name="CustomShape 2"/>
          <p:cNvSpPr/>
          <p:nvPr/>
        </p:nvSpPr>
        <p:spPr>
          <a:xfrm>
            <a:off x="457200" y="1295280"/>
            <a:ext cx="8229240" cy="45255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u="sng" strike="noStrike" dirty="0" err="1">
                <a:solidFill>
                  <a:srgbClr val="000000"/>
                </a:solidFill>
                <a:latin typeface="Arial" panose="02080604020202020204" charset="0"/>
              </a:rPr>
              <a:t>Wireframing</a:t>
            </a:r>
            <a:r>
              <a:rPr lang="en-US" sz="2400" b="1" u="sng" strike="noStrike" dirty="0">
                <a:solidFill>
                  <a:srgbClr val="000000"/>
                </a:solidFill>
                <a:latin typeface="Arial" panose="02080604020202020204" charset="0"/>
              </a:rPr>
              <a:t> Tools:</a:t>
            </a:r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400" strike="noStrike" dirty="0" err="1">
                <a:solidFill>
                  <a:srgbClr val="000000"/>
                </a:solidFill>
                <a:latin typeface="Arial" panose="02080604020202020204" charset="0"/>
              </a:rPr>
              <a:t>Balsamiq</a:t>
            </a: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</a:rPr>
              <a:t>***: </a:t>
            </a:r>
            <a:r>
              <a:rPr lang="en-US" sz="2400" u="sng" strike="noStrike" dirty="0">
                <a:solidFill>
                  <a:srgbClr val="0563C1"/>
                </a:solidFill>
                <a:latin typeface="Arial" panose="02080604020202020204" charset="0"/>
              </a:rPr>
              <a:t>https://</a:t>
            </a:r>
            <a:r>
              <a:rPr lang="en-US" sz="2400" u="sng" strike="noStrike" dirty="0" err="1">
                <a:solidFill>
                  <a:srgbClr val="0563C1"/>
                </a:solidFill>
                <a:latin typeface="Arial" panose="02080604020202020204" charset="0"/>
              </a:rPr>
              <a:t>balsamiq.com</a:t>
            </a:r>
            <a:r>
              <a:rPr lang="en-US" sz="2400" u="sng" strike="noStrike" dirty="0">
                <a:solidFill>
                  <a:srgbClr val="0563C1"/>
                </a:solidFill>
                <a:latin typeface="Arial" panose="02080604020202020204" charset="0"/>
              </a:rPr>
              <a:t>/</a:t>
            </a: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</a:rPr>
              <a:t> </a:t>
            </a:r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400" strike="noStrike" dirty="0" err="1">
                <a:solidFill>
                  <a:srgbClr val="000000"/>
                </a:solidFill>
                <a:latin typeface="Arial" panose="02080604020202020204" charset="0"/>
              </a:rPr>
              <a:t>Framebox</a:t>
            </a: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</a:rPr>
              <a:t>: </a:t>
            </a:r>
            <a:r>
              <a:rPr lang="en-US" sz="2400" u="sng" strike="noStrike" dirty="0">
                <a:solidFill>
                  <a:srgbClr val="0563C1"/>
                </a:solidFill>
                <a:latin typeface="Arial" panose="02080604020202020204" charset="0"/>
              </a:rPr>
              <a:t>http://</a:t>
            </a:r>
            <a:r>
              <a:rPr lang="en-US" sz="2400" u="sng" strike="noStrike" dirty="0" err="1">
                <a:solidFill>
                  <a:srgbClr val="0563C1"/>
                </a:solidFill>
                <a:latin typeface="Arial" panose="02080604020202020204" charset="0"/>
              </a:rPr>
              <a:t>framebox.org</a:t>
            </a:r>
            <a:r>
              <a:rPr lang="en-US" sz="2400" u="sng" strike="noStrike" dirty="0">
                <a:solidFill>
                  <a:srgbClr val="0563C1"/>
                </a:solidFill>
                <a:latin typeface="Arial" panose="02080604020202020204" charset="0"/>
              </a:rPr>
              <a:t>/</a:t>
            </a: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</a:rPr>
              <a:t> </a:t>
            </a:r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</a:rPr>
              <a:t>Pen and Paper: Your notebook</a:t>
            </a:r>
          </a:p>
          <a:p>
            <a:pPr>
              <a:lnSpc>
                <a:spcPct val="100000"/>
              </a:lnSpc>
            </a:pPr>
            <a:endParaRPr lang="en-US" sz="2800" strike="noStrike" dirty="0">
              <a:solidFill>
                <a:srgbClr val="000000"/>
              </a:solidFill>
              <a:latin typeface="Arial" panose="02080604020202020204" charset="0"/>
            </a:endParaRPr>
          </a:p>
          <a:p>
            <a:pPr>
              <a:lnSpc>
                <a:spcPct val="100000"/>
              </a:lnSpc>
            </a:pPr>
            <a:r>
              <a:rPr lang="en-US" sz="2400" b="1" u="sng" strike="noStrike" dirty="0">
                <a:solidFill>
                  <a:srgbClr val="000000"/>
                </a:solidFill>
                <a:latin typeface="Arial" panose="02080604020202020204" charset="0"/>
              </a:rPr>
              <a:t>Grids for Photoshop / Illustrator:</a:t>
            </a:r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</a:rPr>
              <a:t>960 GS: </a:t>
            </a:r>
            <a:r>
              <a:rPr lang="en-US" sz="2400" u="sng" strike="noStrike" dirty="0">
                <a:solidFill>
                  <a:srgbClr val="0563C1"/>
                </a:solidFill>
                <a:latin typeface="Arial" panose="02080604020202020204" charset="0"/>
              </a:rPr>
              <a:t>http://960.gs/</a:t>
            </a:r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400" strike="noStrike" dirty="0" err="1">
                <a:solidFill>
                  <a:srgbClr val="000000"/>
                </a:solidFill>
                <a:latin typeface="Arial" panose="02080604020202020204" charset="0"/>
              </a:rPr>
              <a:t>GuideGuide</a:t>
            </a: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</a:rPr>
              <a:t>: </a:t>
            </a:r>
            <a:r>
              <a:rPr lang="en-US" sz="2400" u="sng" dirty="0">
                <a:solidFill>
                  <a:srgbClr val="0563C1"/>
                </a:solidFill>
                <a:latin typeface="Arial" panose="02080604020202020204" charset="0"/>
              </a:rPr>
              <a:t>https://</a:t>
            </a:r>
            <a:r>
              <a:rPr lang="en-US" sz="2400" u="sng" dirty="0" err="1">
                <a:solidFill>
                  <a:srgbClr val="0563C1"/>
                </a:solidFill>
                <a:latin typeface="Arial" panose="02080604020202020204" charset="0"/>
              </a:rPr>
              <a:t>guideguide.me</a:t>
            </a:r>
            <a:r>
              <a:rPr lang="en-US" sz="2400" u="sng">
                <a:solidFill>
                  <a:srgbClr val="0563C1"/>
                </a:solidFill>
                <a:latin typeface="Arial" panose="02080604020202020204" charset="0"/>
              </a:rPr>
              <a:t>/</a:t>
            </a:r>
            <a:r>
              <a:rPr lang="en-US" sz="2400" strike="noStrike">
                <a:solidFill>
                  <a:srgbClr val="000000"/>
                </a:solidFill>
                <a:latin typeface="Arial" panose="02080604020202020204" charset="0"/>
              </a:rPr>
              <a:t> </a:t>
            </a:r>
            <a:endParaRPr lang="en-US" sz="2400" strike="noStrike" dirty="0">
              <a:solidFill>
                <a:srgbClr val="000000"/>
              </a:solidFill>
              <a:latin typeface="Arial" panose="02080604020202020204" charset="0"/>
            </a:endParaRPr>
          </a:p>
          <a:p>
            <a:pPr>
              <a:lnSpc>
                <a:spcPct val="100000"/>
              </a:lnSpc>
            </a:pPr>
            <a:endParaRPr lang="en-US" sz="2800" strike="noStrike" dirty="0">
              <a:solidFill>
                <a:srgbClr val="000000"/>
              </a:solidFill>
              <a:latin typeface="Arial" panose="02080604020202020204" charset="0"/>
            </a:endParaRPr>
          </a:p>
          <a:p>
            <a:pPr>
              <a:lnSpc>
                <a:spcPct val="100000"/>
              </a:lnSpc>
            </a:pPr>
            <a:r>
              <a:rPr lang="en-US" sz="2400" b="1" u="sng" strike="noStrike" dirty="0">
                <a:solidFill>
                  <a:srgbClr val="000000"/>
                </a:solidFill>
                <a:latin typeface="Arial" panose="02080604020202020204" charset="0"/>
              </a:rPr>
              <a:t>Designing with Grids Guides: </a:t>
            </a:r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000" strike="noStrike" dirty="0">
                <a:solidFill>
                  <a:srgbClr val="000000"/>
                </a:solidFill>
                <a:latin typeface="Arial" panose="02080604020202020204" charset="0"/>
              </a:rPr>
              <a:t>960 Grid System Made Easy: </a:t>
            </a:r>
            <a:r>
              <a:rPr lang="en-US" sz="2000" u="sng" strike="noStrike" dirty="0">
                <a:solidFill>
                  <a:srgbClr val="0563C1"/>
                </a:solidFill>
                <a:latin typeface="Arial" panose="02080604020202020204" charset="0"/>
              </a:rPr>
              <a:t>http://</a:t>
            </a:r>
            <a:r>
              <a:rPr lang="en-US" sz="2000" u="sng" strike="noStrike" dirty="0" err="1">
                <a:solidFill>
                  <a:srgbClr val="0563C1"/>
                </a:solidFill>
                <a:latin typeface="Arial" panose="02080604020202020204" charset="0"/>
              </a:rPr>
              <a:t>bit.ly</a:t>
            </a:r>
            <a:r>
              <a:rPr lang="en-US" sz="2000" u="sng" strike="noStrike" dirty="0">
                <a:solidFill>
                  <a:srgbClr val="0563C1"/>
                </a:solidFill>
                <a:latin typeface="Arial" panose="02080604020202020204" charset="0"/>
              </a:rPr>
              <a:t>/1sjYaFC</a:t>
            </a:r>
            <a:r>
              <a:rPr lang="en-US" sz="2000" strike="noStrike" dirty="0">
                <a:solidFill>
                  <a:srgbClr val="000000"/>
                </a:solidFill>
                <a:latin typeface="Arial" panose="02080604020202020204" charset="0"/>
              </a:rPr>
              <a:t> </a:t>
            </a:r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000" strike="noStrike" dirty="0">
                <a:solidFill>
                  <a:srgbClr val="000000"/>
                </a:solidFill>
                <a:latin typeface="Arial" panose="02080604020202020204" charset="0"/>
              </a:rPr>
              <a:t>Design by Grid: </a:t>
            </a:r>
            <a:r>
              <a:rPr lang="en-US" sz="2000" u="sng" strike="noStrike" dirty="0">
                <a:solidFill>
                  <a:srgbClr val="0563C1"/>
                </a:solidFill>
                <a:latin typeface="Arial" panose="02080604020202020204" charset="0"/>
              </a:rPr>
              <a:t>http://</a:t>
            </a:r>
            <a:r>
              <a:rPr lang="en-US" sz="2000" u="sng" strike="noStrike" dirty="0" err="1">
                <a:solidFill>
                  <a:srgbClr val="0563C1"/>
                </a:solidFill>
                <a:latin typeface="Arial" panose="02080604020202020204" charset="0"/>
              </a:rPr>
              <a:t>www.designbygrid.com</a:t>
            </a:r>
            <a:r>
              <a:rPr lang="en-US" sz="2000" u="sng" strike="noStrike" dirty="0">
                <a:solidFill>
                  <a:srgbClr val="0563C1"/>
                </a:solidFill>
                <a:latin typeface="Arial" panose="02080604020202020204" charset="0"/>
              </a:rPr>
              <a:t>/</a:t>
            </a:r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000" strike="noStrike" dirty="0">
                <a:solidFill>
                  <a:srgbClr val="000000"/>
                </a:solidFill>
                <a:latin typeface="Arial" panose="02080604020202020204" charset="0"/>
              </a:rPr>
              <a:t>Designing with Grid-Based Approach: </a:t>
            </a:r>
            <a:r>
              <a:rPr lang="en-US" sz="2400" u="sng" strike="noStrike" dirty="0">
                <a:solidFill>
                  <a:srgbClr val="0563C1"/>
                </a:solidFill>
                <a:latin typeface="Arial" panose="02080604020202020204" charset="0"/>
              </a:rPr>
              <a:t>http://</a:t>
            </a:r>
            <a:r>
              <a:rPr lang="en-US" sz="2400" u="sng" strike="noStrike" dirty="0" err="1">
                <a:solidFill>
                  <a:srgbClr val="0563C1"/>
                </a:solidFill>
                <a:latin typeface="Arial" panose="02080604020202020204" charset="0"/>
              </a:rPr>
              <a:t>bit.ly</a:t>
            </a:r>
            <a:r>
              <a:rPr lang="en-US" sz="2400" u="sng" strike="noStrike" dirty="0">
                <a:solidFill>
                  <a:srgbClr val="0563C1"/>
                </a:solidFill>
                <a:latin typeface="Arial" panose="02080604020202020204" charset="0"/>
              </a:rPr>
              <a:t>/1CM4Hzo</a:t>
            </a: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</a:rPr>
              <a:t> </a:t>
            </a:r>
          </a:p>
          <a:p>
            <a:pPr>
              <a:lnSpc>
                <a:spcPct val="100000"/>
              </a:lnSpc>
            </a:pPr>
            <a:endParaRPr lang="en-US" sz="2400" strike="noStrike" dirty="0">
              <a:solidFill>
                <a:srgbClr val="000000"/>
              </a:solidFill>
              <a:latin typeface="Arial" panose="02080604020202020204" charset="0"/>
            </a:endParaRPr>
          </a:p>
        </p:txBody>
      </p:sp>
      <p:pic>
        <p:nvPicPr>
          <p:cNvPr id="27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6020640" y="1219320"/>
            <a:ext cx="2665800" cy="32000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TextShape 1"/>
          <p:cNvSpPr txBox="1"/>
          <p:nvPr/>
        </p:nvSpPr>
        <p:spPr>
          <a:xfrm>
            <a:off x="390600" y="2953440"/>
            <a:ext cx="8229240" cy="8715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4100" b="1" i="1" strike="noStrike">
                <a:solidFill>
                  <a:srgbClr val="FFFFFF"/>
                </a:solidFill>
                <a:latin typeface="Arial" panose="02080604020202020204" charset="0"/>
              </a:rPr>
              <a:t>Rows and Columns</a:t>
            </a:r>
          </a:p>
        </p:txBody>
      </p:sp>
      <p:sp>
        <p:nvSpPr>
          <p:cNvPr id="276" name="CustomShape 2"/>
          <p:cNvSpPr/>
          <p:nvPr/>
        </p:nvSpPr>
        <p:spPr>
          <a:xfrm>
            <a:off x="365760" y="3852000"/>
            <a:ext cx="6457680" cy="663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000" b="1" i="1" strike="noStrike">
                <a:solidFill>
                  <a:srgbClr val="FFFFFF"/>
                </a:solidFill>
                <a:latin typeface="Arial" panose="02080604020202020204" charset="0"/>
                <a:ea typeface="Roboto"/>
              </a:rPr>
              <a:t>Workshop</a:t>
            </a:r>
          </a:p>
        </p:txBody>
      </p: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endParaRPr/>
          </a:p>
        </p:txBody>
      </p:sp>
      <p:pic>
        <p:nvPicPr>
          <p:cNvPr id="209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-262800" y="0"/>
            <a:ext cx="9668880" cy="68968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6791" y="820038"/>
            <a:ext cx="5742887" cy="547765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04800" y="98052"/>
            <a:ext cx="8839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Web Design Fundamentally = Wireframes</a:t>
            </a:r>
          </a:p>
        </p:txBody>
      </p:sp>
    </p:spTree>
    <p:extLst>
      <p:ext uri="{BB962C8B-B14F-4D97-AF65-F5344CB8AC3E}">
        <p14:creationId xmlns:p14="http://schemas.microsoft.com/office/powerpoint/2010/main" val="10303736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71900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0870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7190072" cy="68580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219200" y="730054"/>
            <a:ext cx="7190072" cy="71774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219200" y="1524000"/>
            <a:ext cx="7190072" cy="9906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219200" y="2590800"/>
            <a:ext cx="7190072" cy="9906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219200" y="3708400"/>
            <a:ext cx="7190072" cy="9906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231900" y="4826000"/>
            <a:ext cx="7190072" cy="9906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231900" y="5930900"/>
            <a:ext cx="7190072" cy="9906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685800" y="89156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85800" y="181179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85800" y="29014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85800" y="396567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85800" y="51366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1" name="TextBox 10"/>
          <p:cNvSpPr txBox="1"/>
          <p:nvPr/>
        </p:nvSpPr>
        <p:spPr>
          <a:xfrm rot="18900000">
            <a:off x="62697" y="465012"/>
            <a:ext cx="782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ROWS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98500" y="612292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401246" y="5815152"/>
            <a:ext cx="731614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6</a:t>
            </a:r>
            <a:r>
              <a:rPr lang="en-US" b="1" dirty="0"/>
              <a:t> Total</a:t>
            </a:r>
          </a:p>
        </p:txBody>
      </p:sp>
    </p:spTree>
    <p:extLst>
      <p:ext uri="{BB962C8B-B14F-4D97-AF65-F5344CB8AC3E}">
        <p14:creationId xmlns:p14="http://schemas.microsoft.com/office/powerpoint/2010/main" val="12739922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7190072" cy="68580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219200" y="730054"/>
            <a:ext cx="7190072" cy="71774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219200" y="1524000"/>
            <a:ext cx="7190072" cy="9906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219200" y="2590800"/>
            <a:ext cx="7190072" cy="9906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219200" y="3708400"/>
            <a:ext cx="7190072" cy="9906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231900" y="4826000"/>
            <a:ext cx="7190072" cy="9906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231900" y="5930900"/>
            <a:ext cx="7190072" cy="9906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1981200" y="742754"/>
            <a:ext cx="5867399" cy="717746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981200" y="1527592"/>
            <a:ext cx="5867399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1981200" y="2632493"/>
            <a:ext cx="609601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2717800" y="2632493"/>
            <a:ext cx="609601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3454401" y="2622869"/>
            <a:ext cx="609601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4254501" y="2660908"/>
            <a:ext cx="609601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4991101" y="2660908"/>
            <a:ext cx="609601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5727702" y="2651284"/>
            <a:ext cx="609601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6502397" y="2622807"/>
            <a:ext cx="609601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7238998" y="2613183"/>
            <a:ext cx="609601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 rot="18900000">
            <a:off x="-129116" y="465012"/>
            <a:ext cx="1166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COLUMNS</a:t>
            </a:r>
          </a:p>
        </p:txBody>
      </p:sp>
      <p:sp>
        <p:nvSpPr>
          <p:cNvPr id="32" name="Rectangle 31"/>
          <p:cNvSpPr/>
          <p:nvPr/>
        </p:nvSpPr>
        <p:spPr>
          <a:xfrm>
            <a:off x="1981200" y="3762793"/>
            <a:ext cx="1346201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3467101" y="3762793"/>
            <a:ext cx="1346201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4927601" y="3750093"/>
            <a:ext cx="1346201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1981200" y="4838700"/>
            <a:ext cx="2832102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6413502" y="3762793"/>
            <a:ext cx="1346201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4978399" y="4829592"/>
            <a:ext cx="2781304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/>
          <p:cNvSpPr txBox="1"/>
          <p:nvPr/>
        </p:nvSpPr>
        <p:spPr>
          <a:xfrm>
            <a:off x="685800" y="89156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685800" y="181179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685800" y="29014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8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685800" y="396567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4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685800" y="51366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</a:t>
            </a:r>
          </a:p>
        </p:txBody>
      </p:sp>
      <p:sp>
        <p:nvSpPr>
          <p:cNvPr id="43" name="Rectangle 42"/>
          <p:cNvSpPr/>
          <p:nvPr/>
        </p:nvSpPr>
        <p:spPr>
          <a:xfrm>
            <a:off x="1219200" y="5943600"/>
            <a:ext cx="7202772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695370" y="612292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8401246" y="6122929"/>
            <a:ext cx="7316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Total Not relevant</a:t>
            </a:r>
          </a:p>
        </p:txBody>
      </p:sp>
    </p:spTree>
    <p:extLst>
      <p:ext uri="{BB962C8B-B14F-4D97-AF65-F5344CB8AC3E}">
        <p14:creationId xmlns:p14="http://schemas.microsoft.com/office/powerpoint/2010/main" val="17931631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7190072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 rot="18900000">
            <a:off x="-23476" y="465012"/>
            <a:ext cx="955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You Try!</a:t>
            </a:r>
          </a:p>
        </p:txBody>
      </p:sp>
    </p:spTree>
    <p:extLst>
      <p:ext uri="{BB962C8B-B14F-4D97-AF65-F5344CB8AC3E}">
        <p14:creationId xmlns:p14="http://schemas.microsoft.com/office/powerpoint/2010/main" val="2380488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5470525" cy="65405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Level Up!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443345" y="2971800"/>
            <a:ext cx="8229600" cy="753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Now, let’s make it more challenging…</a:t>
            </a:r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21951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1180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976964" y="679254"/>
            <a:ext cx="7190072" cy="99714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976964" y="1714500"/>
            <a:ext cx="7190072" cy="18669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976964" y="3733800"/>
            <a:ext cx="7190072" cy="18669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 rot="18900000">
            <a:off x="62697" y="465012"/>
            <a:ext cx="782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ROWS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06486" y="105701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06486" y="230813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06486" y="466725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002364" y="5943600"/>
            <a:ext cx="7190072" cy="9144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401246" y="5815152"/>
            <a:ext cx="731614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/>
              <a:t>4</a:t>
            </a:r>
          </a:p>
          <a:p>
            <a:pPr algn="ctr"/>
            <a:r>
              <a:rPr lang="en-US" b="1"/>
              <a:t>Total</a:t>
            </a:r>
            <a:endParaRPr lang="en-US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606486" y="62161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10141796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976964" y="679254"/>
            <a:ext cx="7190072" cy="99714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976964" y="1714500"/>
            <a:ext cx="7190072" cy="18669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976964" y="3733800"/>
            <a:ext cx="7190072" cy="18669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 rot="18900000">
            <a:off x="-129116" y="465012"/>
            <a:ext cx="1166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COLUMNS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06486" y="105701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06486" y="230813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06486" y="466725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002364" y="5943600"/>
            <a:ext cx="7190072" cy="9144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228782" y="746543"/>
            <a:ext cx="6696018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249391" y="1766175"/>
            <a:ext cx="2027209" cy="1815225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382045" y="1761688"/>
            <a:ext cx="4542755" cy="1815225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1249391" y="3791395"/>
            <a:ext cx="2027209" cy="1815225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3382045" y="3786908"/>
            <a:ext cx="4542755" cy="1815225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143000" y="5902013"/>
            <a:ext cx="6696018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8401246" y="6122929"/>
            <a:ext cx="7316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Total Not relevant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17311" y="612292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551619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5470525" cy="65405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Level Up!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443345" y="2971800"/>
            <a:ext cx="8229600" cy="753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Now for another…</a:t>
            </a:r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34079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endParaRPr/>
          </a:p>
        </p:txBody>
      </p:sp>
      <p:pic>
        <p:nvPicPr>
          <p:cNvPr id="211" name="Picture 6"/>
          <p:cNvPicPr/>
          <p:nvPr/>
        </p:nvPicPr>
        <p:blipFill>
          <a:blip r:embed="rId2"/>
          <a:srcRect t="14159" b="9992"/>
          <a:stretch>
            <a:fillRect/>
          </a:stretch>
        </p:blipFill>
        <p:spPr>
          <a:xfrm>
            <a:off x="0" y="-76320"/>
            <a:ext cx="9184680" cy="69339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36571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976964" y="685684"/>
            <a:ext cx="7190072" cy="106691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976964" y="1788288"/>
            <a:ext cx="7190072" cy="260044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76964" y="4489048"/>
            <a:ext cx="7190072" cy="1302152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76964" y="5891514"/>
            <a:ext cx="7190072" cy="89028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 rot="18900000">
            <a:off x="62697" y="465012"/>
            <a:ext cx="782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ROWS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06486" y="105701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71258" y="3088018"/>
            <a:ext cx="647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1***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99804" y="495545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99804" y="619158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401246" y="5815152"/>
            <a:ext cx="731614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4</a:t>
            </a:r>
          </a:p>
          <a:p>
            <a:pPr algn="ctr"/>
            <a:r>
              <a:rPr lang="en-US" b="1" dirty="0"/>
              <a:t>Total</a:t>
            </a:r>
          </a:p>
        </p:txBody>
      </p:sp>
    </p:spTree>
    <p:extLst>
      <p:ext uri="{BB962C8B-B14F-4D97-AF65-F5344CB8AC3E}">
        <p14:creationId xmlns:p14="http://schemas.microsoft.com/office/powerpoint/2010/main" val="153909305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976964" y="685684"/>
            <a:ext cx="7190072" cy="106691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976964" y="1788288"/>
            <a:ext cx="7190072" cy="270076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76964" y="4572000"/>
            <a:ext cx="7190072" cy="12192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76964" y="5891514"/>
            <a:ext cx="7190072" cy="89028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 rot="18900000">
            <a:off x="-129116" y="465012"/>
            <a:ext cx="1166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COLUMNS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06486" y="105701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06486" y="300758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3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99804" y="495545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99804" y="619158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676400" y="1788288"/>
            <a:ext cx="1790199" cy="2600446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3696201" y="1801864"/>
            <a:ext cx="1790199" cy="258687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5716002" y="1769851"/>
            <a:ext cx="1790199" cy="2618883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676400" y="672291"/>
            <a:ext cx="5829801" cy="1046549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8401246" y="6122929"/>
            <a:ext cx="7316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Total Not relevant</a:t>
            </a:r>
          </a:p>
        </p:txBody>
      </p:sp>
      <p:sp>
        <p:nvSpPr>
          <p:cNvPr id="23" name="Rectangle 22"/>
          <p:cNvSpPr/>
          <p:nvPr/>
        </p:nvSpPr>
        <p:spPr>
          <a:xfrm>
            <a:off x="1676400" y="4658325"/>
            <a:ext cx="5829801" cy="1046549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1676400" y="5922819"/>
            <a:ext cx="5829801" cy="846441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04248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 rot="18900000">
            <a:off x="-23476" y="465012"/>
            <a:ext cx="955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You Try!</a:t>
            </a:r>
          </a:p>
        </p:txBody>
      </p:sp>
    </p:spTree>
    <p:extLst>
      <p:ext uri="{BB962C8B-B14F-4D97-AF65-F5344CB8AC3E}">
        <p14:creationId xmlns:p14="http://schemas.microsoft.com/office/powerpoint/2010/main" val="136475775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5470525" cy="65405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Level Up!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443345" y="2971800"/>
            <a:ext cx="8229600" cy="753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This final one is tricky…</a:t>
            </a:r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333924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6683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5470525" cy="65405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Level Up!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43345" y="2353566"/>
            <a:ext cx="8229600" cy="753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600" u="sng" dirty="0">
                <a:latin typeface="Arial" panose="020B0604020202020204" pitchFamily="34" charset="0"/>
                <a:cs typeface="Arial" panose="020B0604020202020204" pitchFamily="34" charset="0"/>
              </a:rPr>
              <a:t>Didn’t quite work right?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b="1" i="1" dirty="0">
                <a:latin typeface="Arial" panose="020B0604020202020204" pitchFamily="34" charset="0"/>
                <a:cs typeface="Arial" panose="020B0604020202020204" pitchFamily="34" charset="0"/>
              </a:rPr>
              <a:t>For this one we need </a:t>
            </a:r>
            <a:r>
              <a:rPr lang="en-US" b="1" i="1" u="sng" dirty="0">
                <a:latin typeface="Arial" panose="020B0604020202020204" pitchFamily="34" charset="0"/>
                <a:cs typeface="Arial" panose="020B0604020202020204" pitchFamily="34" charset="0"/>
              </a:rPr>
              <a:t>sub-rows</a:t>
            </a:r>
            <a:r>
              <a:rPr lang="en-US" b="1" i="1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b="1" i="1" u="sng" dirty="0">
                <a:latin typeface="Arial" panose="020B0604020202020204" pitchFamily="34" charset="0"/>
                <a:cs typeface="Arial" panose="020B0604020202020204" pitchFamily="34" charset="0"/>
              </a:rPr>
              <a:t>sub-columns</a:t>
            </a:r>
          </a:p>
        </p:txBody>
      </p:sp>
    </p:spTree>
    <p:extLst>
      <p:ext uri="{BB962C8B-B14F-4D97-AF65-F5344CB8AC3E}">
        <p14:creationId xmlns:p14="http://schemas.microsoft.com/office/powerpoint/2010/main" val="186441110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066800" y="653854"/>
            <a:ext cx="7010400" cy="71774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066800" y="1417666"/>
            <a:ext cx="7010400" cy="3535333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959602" y="5035719"/>
            <a:ext cx="7190072" cy="603082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59602" y="5926180"/>
            <a:ext cx="7190072" cy="93182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 rot="18900000">
            <a:off x="62697" y="465012"/>
            <a:ext cx="782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ROWS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06486" y="105701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98976" y="3088018"/>
            <a:ext cx="647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1***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53556" y="4955458"/>
            <a:ext cx="647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1***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99804" y="619158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401246" y="5815152"/>
            <a:ext cx="731614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4</a:t>
            </a:r>
          </a:p>
          <a:p>
            <a:pPr algn="ctr"/>
            <a:r>
              <a:rPr lang="en-US" b="1" dirty="0"/>
              <a:t>Total</a:t>
            </a:r>
          </a:p>
        </p:txBody>
      </p:sp>
    </p:spTree>
    <p:extLst>
      <p:ext uri="{BB962C8B-B14F-4D97-AF65-F5344CB8AC3E}">
        <p14:creationId xmlns:p14="http://schemas.microsoft.com/office/powerpoint/2010/main" val="122353155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066800" y="653854"/>
            <a:ext cx="7010400" cy="71774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066800" y="1417666"/>
            <a:ext cx="7010400" cy="3535333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959602" y="5035719"/>
            <a:ext cx="7190072" cy="603082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219200" y="1454320"/>
            <a:ext cx="3733800" cy="410828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195236" y="1454320"/>
            <a:ext cx="2805764" cy="410828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59602" y="5926180"/>
            <a:ext cx="7190072" cy="93182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219200" y="749261"/>
            <a:ext cx="6781800" cy="589095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234440" y="6006220"/>
            <a:ext cx="6781800" cy="589095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 rot="18900000">
            <a:off x="-129116" y="465012"/>
            <a:ext cx="1166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COLUMNS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06486" y="105701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90213" y="308801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99804" y="619158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401246" y="6122929"/>
            <a:ext cx="7316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Total Not relevant</a:t>
            </a:r>
          </a:p>
        </p:txBody>
      </p:sp>
    </p:spTree>
    <p:extLst>
      <p:ext uri="{BB962C8B-B14F-4D97-AF65-F5344CB8AC3E}">
        <p14:creationId xmlns:p14="http://schemas.microsoft.com/office/powerpoint/2010/main" val="202275264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066800" y="653854"/>
            <a:ext cx="7010400" cy="71774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066800" y="1417666"/>
            <a:ext cx="7010400" cy="3535333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959602" y="5035719"/>
            <a:ext cx="7190072" cy="603082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219200" y="1454320"/>
            <a:ext cx="3733800" cy="410828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195236" y="1454320"/>
            <a:ext cx="2805764" cy="410828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59602" y="5926180"/>
            <a:ext cx="7190072" cy="93182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195236" y="1524000"/>
            <a:ext cx="2805764" cy="990600"/>
          </a:xfrm>
          <a:prstGeom prst="rect">
            <a:avLst/>
          </a:prstGeom>
          <a:solidFill>
            <a:srgbClr val="C0504D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164756" y="2597320"/>
            <a:ext cx="2805764" cy="990600"/>
          </a:xfrm>
          <a:prstGeom prst="rect">
            <a:avLst/>
          </a:prstGeom>
          <a:solidFill>
            <a:srgbClr val="C0504D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195236" y="3878559"/>
            <a:ext cx="2805764" cy="990600"/>
          </a:xfrm>
          <a:prstGeom prst="rect">
            <a:avLst/>
          </a:prstGeom>
          <a:solidFill>
            <a:srgbClr val="C0504D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5235876" y="5022679"/>
            <a:ext cx="2805764" cy="387521"/>
          </a:xfrm>
          <a:prstGeom prst="rect">
            <a:avLst/>
          </a:prstGeom>
          <a:solidFill>
            <a:srgbClr val="C0504D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 rot="18900000">
            <a:off x="8230561" y="326513"/>
            <a:ext cx="7827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SUB-</a:t>
            </a:r>
          </a:p>
          <a:p>
            <a:pPr algn="ctr"/>
            <a:r>
              <a:rPr lang="en-US" b="1" dirty="0"/>
              <a:t>ROWS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409272" y="18346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409272" y="292068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8409272" y="402197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409272" y="50408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8401246" y="5815152"/>
            <a:ext cx="731614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4</a:t>
            </a:r>
          </a:p>
          <a:p>
            <a:pPr algn="ctr"/>
            <a:r>
              <a:rPr lang="en-US" b="1" dirty="0"/>
              <a:t>Total</a:t>
            </a:r>
          </a:p>
        </p:txBody>
      </p:sp>
    </p:spTree>
    <p:extLst>
      <p:ext uri="{BB962C8B-B14F-4D97-AF65-F5344CB8AC3E}">
        <p14:creationId xmlns:p14="http://schemas.microsoft.com/office/powerpoint/2010/main" val="5984017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endParaRPr/>
          </a:p>
        </p:txBody>
      </p:sp>
      <p:pic>
        <p:nvPicPr>
          <p:cNvPr id="21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-5760" y="0"/>
            <a:ext cx="9149400" cy="68626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066800" y="653854"/>
            <a:ext cx="7010400" cy="71774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066800" y="1417666"/>
            <a:ext cx="7010400" cy="3535333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959602" y="5035719"/>
            <a:ext cx="7190072" cy="603082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219200" y="1454320"/>
            <a:ext cx="3733800" cy="410828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195236" y="1454320"/>
            <a:ext cx="2805764" cy="410828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59602" y="5926180"/>
            <a:ext cx="7190072" cy="93182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195236" y="1524000"/>
            <a:ext cx="2805764" cy="990600"/>
          </a:xfrm>
          <a:prstGeom prst="rect">
            <a:avLst/>
          </a:prstGeom>
          <a:solidFill>
            <a:srgbClr val="C0504D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164756" y="2597320"/>
            <a:ext cx="2805764" cy="990600"/>
          </a:xfrm>
          <a:prstGeom prst="rect">
            <a:avLst/>
          </a:prstGeom>
          <a:solidFill>
            <a:srgbClr val="C0504D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195236" y="3878559"/>
            <a:ext cx="2805764" cy="990600"/>
          </a:xfrm>
          <a:prstGeom prst="rect">
            <a:avLst/>
          </a:prstGeom>
          <a:solidFill>
            <a:srgbClr val="C0504D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5235876" y="5022679"/>
            <a:ext cx="2805764" cy="387521"/>
          </a:xfrm>
          <a:prstGeom prst="rect">
            <a:avLst/>
          </a:prstGeom>
          <a:solidFill>
            <a:srgbClr val="C0504D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5371699" y="1533066"/>
            <a:ext cx="1295400" cy="3476572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6743700" y="1513081"/>
            <a:ext cx="1295400" cy="3476572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5371699" y="5032503"/>
            <a:ext cx="2629301" cy="410723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 rot="18900000">
            <a:off x="8028216" y="326513"/>
            <a:ext cx="11664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SUB-</a:t>
            </a:r>
          </a:p>
          <a:p>
            <a:pPr algn="ctr"/>
            <a:r>
              <a:rPr lang="en-US" b="1" dirty="0"/>
              <a:t>COLUMNS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8409272" y="292068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8391910" y="50738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83332048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 rot="18900000">
            <a:off x="-23476" y="465012"/>
            <a:ext cx="955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You Try!</a:t>
            </a:r>
          </a:p>
        </p:txBody>
      </p:sp>
    </p:spTree>
    <p:extLst>
      <p:ext uri="{BB962C8B-B14F-4D97-AF65-F5344CB8AC3E}">
        <p14:creationId xmlns:p14="http://schemas.microsoft.com/office/powerpoint/2010/main" val="203811262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s://goodmotherdiet.files.wordpress.com/2014/09/you-made-it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609600"/>
            <a:ext cx="5715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849020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TextShape 1"/>
          <p:cNvSpPr txBox="1"/>
          <p:nvPr/>
        </p:nvSpPr>
        <p:spPr>
          <a:xfrm>
            <a:off x="390600" y="2953440"/>
            <a:ext cx="8229240" cy="8715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4100" b="1" i="1" strike="noStrike">
                <a:solidFill>
                  <a:srgbClr val="FFFFFF"/>
                </a:solidFill>
                <a:latin typeface="Arial" panose="02080604020202020204" charset="0"/>
              </a:rPr>
              <a:t>Grid Design with Bootstrap</a:t>
            </a:r>
          </a:p>
        </p:txBody>
      </p:sp>
    </p:spTree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More Genius Time!</a:t>
            </a:r>
          </a:p>
        </p:txBody>
      </p:sp>
      <p:sp>
        <p:nvSpPr>
          <p:cNvPr id="501" name="CustomShape 2"/>
          <p:cNvSpPr/>
          <p:nvPr/>
        </p:nvSpPr>
        <p:spPr>
          <a:xfrm>
            <a:off x="-5760" y="783720"/>
            <a:ext cx="9149400" cy="56433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tIns="91440" bIns="91440"/>
          <a:lstStyle/>
          <a:p>
            <a:pPr algn="ctr">
              <a:lnSpc>
                <a:spcPct val="100000"/>
              </a:lnSpc>
            </a:pPr>
            <a:r>
              <a:rPr lang="en-US" sz="2800" b="1" u="sng" strike="noStrike" dirty="0">
                <a:solidFill>
                  <a:srgbClr val="000000"/>
                </a:solidFill>
                <a:latin typeface="Arial" panose="02080604020202020204" charset="0"/>
              </a:rPr>
              <a:t>Warning!</a:t>
            </a:r>
          </a:p>
          <a:p>
            <a:pPr algn="ctr">
              <a:lnSpc>
                <a:spcPct val="100000"/>
              </a:lnSpc>
            </a:pPr>
            <a:r>
              <a:rPr lang="en-US" sz="2800" strike="noStrike" dirty="0">
                <a:solidFill>
                  <a:srgbClr val="000000"/>
                </a:solidFill>
                <a:latin typeface="Arial" panose="02080604020202020204" charset="0"/>
              </a:rPr>
              <a:t>This is a fairly “tricky”… </a:t>
            </a:r>
            <a:r>
              <a:rPr lang="en-US" sz="2800" b="1" strike="noStrike" dirty="0">
                <a:solidFill>
                  <a:srgbClr val="000000"/>
                </a:solidFill>
                <a:latin typeface="Arial" panose="02080604020202020204" charset="0"/>
              </a:rPr>
              <a:t>but VERY IMPORTANT topic.</a:t>
            </a:r>
          </a:p>
          <a:p>
            <a:pPr algn="ctr">
              <a:lnSpc>
                <a:spcPct val="100000"/>
              </a:lnSpc>
            </a:pPr>
            <a:endParaRPr lang="en-US" sz="2800" b="1" strike="noStrike" dirty="0">
              <a:solidFill>
                <a:srgbClr val="000000"/>
              </a:solidFill>
              <a:latin typeface="Arial" panose="02080604020202020204" charset="0"/>
            </a:endParaRPr>
          </a:p>
          <a:p>
            <a:pPr algn="ctr">
              <a:lnSpc>
                <a:spcPct val="100000"/>
              </a:lnSpc>
            </a:pPr>
            <a:endParaRPr lang="en-US" sz="2800" b="1" strike="noStrike" dirty="0">
              <a:solidFill>
                <a:srgbClr val="000000"/>
              </a:solidFill>
              <a:latin typeface="Arial" panose="02080604020202020204" charset="0"/>
            </a:endParaRPr>
          </a:p>
          <a:p>
            <a:pPr algn="ctr">
              <a:lnSpc>
                <a:spcPct val="100000"/>
              </a:lnSpc>
            </a:pPr>
            <a:endParaRPr lang="en-US" sz="2800" b="1" strike="noStrike" dirty="0">
              <a:solidFill>
                <a:srgbClr val="000000"/>
              </a:solidFill>
              <a:latin typeface="Arial" panose="02080604020202020204" charset="0"/>
            </a:endParaRPr>
          </a:p>
          <a:p>
            <a:pPr algn="ctr">
              <a:lnSpc>
                <a:spcPct val="100000"/>
              </a:lnSpc>
            </a:pPr>
            <a:endParaRPr lang="en-US" sz="2800" b="1" strike="noStrike" dirty="0">
              <a:solidFill>
                <a:srgbClr val="000000"/>
              </a:solidFill>
              <a:latin typeface="Arial" panose="02080604020202020204" charset="0"/>
            </a:endParaRPr>
          </a:p>
          <a:p>
            <a:pPr algn="ctr">
              <a:lnSpc>
                <a:spcPct val="100000"/>
              </a:lnSpc>
            </a:pPr>
            <a:endParaRPr lang="en-US" sz="2800" b="1" strike="noStrike" dirty="0">
              <a:solidFill>
                <a:srgbClr val="000000"/>
              </a:solidFill>
              <a:latin typeface="Arial" panose="02080604020202020204" charset="0"/>
            </a:endParaRPr>
          </a:p>
          <a:p>
            <a:pPr algn="ctr">
              <a:lnSpc>
                <a:spcPct val="100000"/>
              </a:lnSpc>
            </a:pPr>
            <a:endParaRPr lang="en-US" sz="2800" b="1" strike="noStrike" dirty="0">
              <a:solidFill>
                <a:srgbClr val="000000"/>
              </a:solidFill>
              <a:latin typeface="Arial" panose="02080604020202020204" charset="0"/>
            </a:endParaRPr>
          </a:p>
          <a:p>
            <a:pPr algn="ctr">
              <a:lnSpc>
                <a:spcPct val="100000"/>
              </a:lnSpc>
            </a:pPr>
            <a:endParaRPr lang="en-US" sz="2800" b="1" strike="noStrike" dirty="0">
              <a:solidFill>
                <a:srgbClr val="000000"/>
              </a:solidFill>
              <a:latin typeface="Arial" panose="02080604020202020204" charset="0"/>
            </a:endParaRPr>
          </a:p>
          <a:p>
            <a:pPr algn="ctr">
              <a:lnSpc>
                <a:spcPct val="100000"/>
              </a:lnSpc>
            </a:pPr>
            <a:endParaRPr lang="en-US" sz="2800" b="1" strike="noStrike" dirty="0">
              <a:solidFill>
                <a:srgbClr val="000000"/>
              </a:solidFill>
              <a:latin typeface="Arial" panose="02080604020202020204" charset="0"/>
            </a:endParaRPr>
          </a:p>
          <a:p>
            <a:pPr algn="ctr">
              <a:lnSpc>
                <a:spcPct val="100000"/>
              </a:lnSpc>
            </a:pPr>
            <a:r>
              <a:rPr lang="en-US" sz="2800" strike="noStrike" dirty="0">
                <a:solidFill>
                  <a:srgbClr val="000000"/>
                </a:solidFill>
                <a:latin typeface="Arial" panose="02080604020202020204" charset="0"/>
              </a:rPr>
              <a:t>Time to channel that inner genius.</a:t>
            </a:r>
            <a:r>
              <a:rPr lang="en-US" sz="2800" b="1" strike="noStrike" dirty="0">
                <a:solidFill>
                  <a:srgbClr val="000000"/>
                </a:solidFill>
                <a:latin typeface="Arial" panose="02080604020202020204" charset="0"/>
              </a:rPr>
              <a:t> </a:t>
            </a:r>
          </a:p>
          <a:p>
            <a:pPr algn="ctr">
              <a:lnSpc>
                <a:spcPct val="100000"/>
              </a:lnSpc>
            </a:pPr>
            <a:endParaRPr lang="en-US" sz="2800" b="1" strike="noStrike" dirty="0">
              <a:solidFill>
                <a:srgbClr val="000000"/>
              </a:solidFill>
              <a:latin typeface="Arial" panose="02080604020202020204" charset="0"/>
            </a:endParaRPr>
          </a:p>
          <a:p>
            <a:pPr algn="ctr">
              <a:lnSpc>
                <a:spcPct val="100000"/>
              </a:lnSpc>
            </a:pPr>
            <a:endParaRPr lang="en-US" sz="2800" b="1" strike="noStrike" dirty="0">
              <a:solidFill>
                <a:srgbClr val="000000"/>
              </a:solidFill>
              <a:latin typeface="Arial" panose="02080604020202020204" charset="0"/>
            </a:endParaRPr>
          </a:p>
          <a:p>
            <a:pPr algn="ctr">
              <a:lnSpc>
                <a:spcPct val="100000"/>
              </a:lnSpc>
            </a:pPr>
            <a:endParaRPr lang="en-US" sz="2800" b="1" strike="noStrike" dirty="0">
              <a:solidFill>
                <a:srgbClr val="000000"/>
              </a:solidFill>
              <a:latin typeface="Arial" panose="02080604020202020204" charset="0"/>
            </a:endParaRPr>
          </a:p>
          <a:p>
            <a:pPr algn="ctr">
              <a:lnSpc>
                <a:spcPct val="100000"/>
              </a:lnSpc>
            </a:pPr>
            <a:endParaRPr lang="en-US" sz="2800" b="1" strike="noStrike" dirty="0">
              <a:solidFill>
                <a:srgbClr val="000000"/>
              </a:solidFill>
              <a:latin typeface="Arial" panose="0208060402020202020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50B84B8-9549-4675-89AA-8936D529BD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1180" y="1745672"/>
            <a:ext cx="5115519" cy="3412051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3" name="Picture 1"/>
          <p:cNvPicPr/>
          <p:nvPr/>
        </p:nvPicPr>
        <p:blipFill>
          <a:blip r:embed="rId2"/>
          <a:stretch>
            <a:fillRect/>
          </a:stretch>
        </p:blipFill>
        <p:spPr>
          <a:xfrm>
            <a:off x="977040" y="0"/>
            <a:ext cx="7189560" cy="6857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Bootstrap Grid</a:t>
            </a:r>
          </a:p>
        </p:txBody>
      </p:sp>
      <p:pic>
        <p:nvPicPr>
          <p:cNvPr id="505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152280" y="1150200"/>
            <a:ext cx="5395320" cy="4939920"/>
          </a:xfrm>
          <a:prstGeom prst="rect">
            <a:avLst/>
          </a:prstGeom>
          <a:ln>
            <a:noFill/>
          </a:ln>
        </p:spPr>
      </p:pic>
      <p:sp>
        <p:nvSpPr>
          <p:cNvPr id="506" name="CustomShape 2"/>
          <p:cNvSpPr/>
          <p:nvPr/>
        </p:nvSpPr>
        <p:spPr>
          <a:xfrm>
            <a:off x="5547960" y="1523880"/>
            <a:ext cx="3443040" cy="43430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200" strike="noStrike">
                <a:solidFill>
                  <a:srgbClr val="000000"/>
                </a:solidFill>
                <a:latin typeface="Arial" panose="02080604020202020204" charset="0"/>
              </a:rPr>
              <a:t>Bootstrap lets you organize content based on the “number of columns” a div spans – out of a total 12 columns. </a:t>
            </a:r>
          </a:p>
          <a:p>
            <a:pPr>
              <a:lnSpc>
                <a:spcPct val="100000"/>
              </a:lnSpc>
            </a:pPr>
            <a:endParaRPr lang="en-US" sz="2200" strike="noStrike">
              <a:solidFill>
                <a:srgbClr val="000000"/>
              </a:solidFill>
              <a:latin typeface="Arial" panose="02080604020202020204" charset="0"/>
            </a:endParaRPr>
          </a:p>
          <a:p>
            <a:pPr>
              <a:lnSpc>
                <a:spcPct val="100000"/>
              </a:lnSpc>
            </a:pPr>
            <a:r>
              <a:rPr lang="en-US" sz="2200" b="1" strike="noStrike">
                <a:solidFill>
                  <a:srgbClr val="000000"/>
                </a:solidFill>
                <a:latin typeface="Arial" panose="02080604020202020204" charset="0"/>
              </a:rPr>
              <a:t>Example:</a:t>
            </a:r>
          </a:p>
          <a:p>
            <a:pPr>
              <a:lnSpc>
                <a:spcPct val="100000"/>
              </a:lnSpc>
            </a:pPr>
            <a:r>
              <a:rPr lang="en-US" sz="2200" strike="noStrike">
                <a:solidFill>
                  <a:srgbClr val="000000"/>
                </a:solidFill>
                <a:latin typeface="Arial" panose="02080604020202020204" charset="0"/>
              </a:rPr>
              <a:t>&lt;div class="col-md-12"&gt;</a:t>
            </a:r>
          </a:p>
          <a:p>
            <a:pPr>
              <a:lnSpc>
                <a:spcPct val="100000"/>
              </a:lnSpc>
            </a:pPr>
            <a:r>
              <a:rPr lang="en-US" sz="2200" strike="noStrike">
                <a:solidFill>
                  <a:srgbClr val="000000"/>
                </a:solidFill>
                <a:latin typeface="Arial" panose="02080604020202020204" charset="0"/>
              </a:rPr>
              <a:t>(Spans full width)</a:t>
            </a:r>
          </a:p>
          <a:p>
            <a:pPr>
              <a:lnSpc>
                <a:spcPct val="100000"/>
              </a:lnSpc>
            </a:pPr>
            <a:endParaRPr lang="en-US" sz="2200" strike="noStrike">
              <a:solidFill>
                <a:srgbClr val="000000"/>
              </a:solidFill>
              <a:latin typeface="Arial" panose="02080604020202020204" charset="0"/>
            </a:endParaRPr>
          </a:p>
          <a:p>
            <a:pPr>
              <a:lnSpc>
                <a:spcPct val="100000"/>
              </a:lnSpc>
            </a:pPr>
            <a:r>
              <a:rPr lang="en-US" sz="2200" strike="noStrike">
                <a:solidFill>
                  <a:srgbClr val="000000"/>
                </a:solidFill>
                <a:latin typeface="Arial" panose="02080604020202020204" charset="0"/>
              </a:rPr>
              <a:t>&lt;div class="col-md-4"&gt;</a:t>
            </a:r>
          </a:p>
          <a:p>
            <a:pPr>
              <a:lnSpc>
                <a:spcPct val="100000"/>
              </a:lnSpc>
            </a:pPr>
            <a:r>
              <a:rPr lang="en-US" sz="2200" strike="noStrike">
                <a:solidFill>
                  <a:srgbClr val="000000"/>
                </a:solidFill>
                <a:latin typeface="Arial" panose="02080604020202020204" charset="0"/>
              </a:rPr>
              <a:t>(Spans 1/3 of full width)</a:t>
            </a:r>
          </a:p>
          <a:p>
            <a:pPr>
              <a:lnSpc>
                <a:spcPct val="100000"/>
              </a:lnSpc>
            </a:pPr>
            <a:endParaRPr lang="en-US" sz="2200" strike="noStrike">
              <a:solidFill>
                <a:srgbClr val="000000"/>
              </a:solidFill>
              <a:latin typeface="Arial" panose="02080604020202020204" charset="0"/>
            </a:endParaRPr>
          </a:p>
          <a:p>
            <a:pPr>
              <a:lnSpc>
                <a:spcPct val="100000"/>
              </a:lnSpc>
            </a:pPr>
            <a:endParaRPr lang="en-US" sz="2200" strike="noStrike">
              <a:solidFill>
                <a:srgbClr val="000000"/>
              </a:solidFill>
              <a:latin typeface="Arial" panose="02080604020202020204" charset="0"/>
            </a:endParaRPr>
          </a:p>
          <a:p>
            <a:pPr>
              <a:lnSpc>
                <a:spcPct val="100000"/>
              </a:lnSpc>
            </a:pPr>
            <a:endParaRPr lang="en-US" sz="2200" strike="noStrike">
              <a:solidFill>
                <a:srgbClr val="000000"/>
              </a:solidFill>
              <a:latin typeface="Arial" panose="02080604020202020204" charset="0"/>
            </a:endParaRPr>
          </a:p>
          <a:p>
            <a:pPr>
              <a:lnSpc>
                <a:spcPct val="100000"/>
              </a:lnSpc>
            </a:pPr>
            <a:endParaRPr lang="en-US" sz="2200" strike="noStrike">
              <a:solidFill>
                <a:srgbClr val="000000"/>
              </a:solidFill>
              <a:latin typeface="Arial" panose="02080604020202020204" charset="0"/>
            </a:endParaRPr>
          </a:p>
        </p:txBody>
      </p:sp>
    </p:spTree>
  </p:cSld>
  <p:clrMapOvr>
    <a:masterClrMapping/>
  </p:clrMapOvr>
  <p:transition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Bootstrap Grids</a:t>
            </a:r>
          </a:p>
        </p:txBody>
      </p:sp>
      <p:sp>
        <p:nvSpPr>
          <p:cNvPr id="508" name="CustomShape 2"/>
          <p:cNvSpPr/>
          <p:nvPr/>
        </p:nvSpPr>
        <p:spPr>
          <a:xfrm>
            <a:off x="304920" y="798840"/>
            <a:ext cx="8686440" cy="43430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Every Bootstrap Grid is made up of… </a:t>
            </a:r>
          </a:p>
          <a:p>
            <a:pPr>
              <a:lnSpc>
                <a:spcPct val="100000"/>
              </a:lnSpc>
            </a:pPr>
            <a:endParaRPr lang="en-US" sz="2200" strike="noStrike" dirty="0">
              <a:solidFill>
                <a:srgbClr val="000000"/>
              </a:solidFill>
              <a:latin typeface="Arial" panose="02080604020202020204" charset="0"/>
            </a:endParaRPr>
          </a:p>
          <a:p>
            <a:pPr lvl="1">
              <a:lnSpc>
                <a:spcPct val="100000"/>
              </a:lnSpc>
              <a:buFont typeface="Arial" panose="02080604020202020204" charset="0"/>
              <a:buChar char="–"/>
            </a:pPr>
            <a:r>
              <a:rPr lang="en-US" sz="1900" b="1" strike="noStrike" dirty="0">
                <a:solidFill>
                  <a:srgbClr val="000000"/>
                </a:solidFill>
                <a:latin typeface="Arial" panose="02080604020202020204" charset="0"/>
              </a:rPr>
              <a:t>containers</a:t>
            </a:r>
            <a:r>
              <a:rPr lang="en-US" sz="1900" strike="noStrike" dirty="0">
                <a:solidFill>
                  <a:srgbClr val="000000"/>
                </a:solidFill>
                <a:latin typeface="Arial" panose="02080604020202020204" charset="0"/>
              </a:rPr>
              <a:t> - which wrap around the entire grid</a:t>
            </a:r>
          </a:p>
          <a:p>
            <a:pPr>
              <a:lnSpc>
                <a:spcPct val="100000"/>
              </a:lnSpc>
            </a:pPr>
            <a:endParaRPr lang="en-US" sz="1900" strike="noStrike" dirty="0">
              <a:solidFill>
                <a:srgbClr val="000000"/>
              </a:solidFill>
              <a:latin typeface="Arial" panose="02080604020202020204" charset="0"/>
            </a:endParaRPr>
          </a:p>
          <a:p>
            <a:pPr lvl="1">
              <a:lnSpc>
                <a:spcPct val="100000"/>
              </a:lnSpc>
              <a:buFont typeface="Arial" panose="02080604020202020204" charset="0"/>
              <a:buChar char="–"/>
            </a:pPr>
            <a:r>
              <a:rPr lang="en-US" sz="1900" b="1" strike="noStrike" dirty="0">
                <a:solidFill>
                  <a:srgbClr val="000000"/>
                </a:solidFill>
                <a:latin typeface="Arial" panose="02080604020202020204" charset="0"/>
              </a:rPr>
              <a:t>rows</a:t>
            </a:r>
            <a:r>
              <a:rPr lang="en-US" sz="1900" strike="noStrike" dirty="0">
                <a:solidFill>
                  <a:srgbClr val="000000"/>
                </a:solidFill>
                <a:latin typeface="Arial" panose="02080604020202020204" charset="0"/>
              </a:rPr>
              <a:t> - which are defined first and are just rows</a:t>
            </a:r>
          </a:p>
          <a:p>
            <a:pPr>
              <a:lnSpc>
                <a:spcPct val="100000"/>
              </a:lnSpc>
            </a:pPr>
            <a:endParaRPr lang="en-US" sz="1900" strike="noStrike" dirty="0">
              <a:solidFill>
                <a:srgbClr val="000000"/>
              </a:solidFill>
              <a:latin typeface="Arial" panose="02080604020202020204" charset="0"/>
            </a:endParaRPr>
          </a:p>
          <a:p>
            <a:pPr lvl="1">
              <a:lnSpc>
                <a:spcPct val="100000"/>
              </a:lnSpc>
              <a:buFont typeface="Arial" panose="02080604020202020204" charset="0"/>
              <a:buChar char="–"/>
            </a:pPr>
            <a:r>
              <a:rPr lang="en-US" sz="1900" b="1" strike="noStrike" dirty="0">
                <a:solidFill>
                  <a:srgbClr val="000000"/>
                </a:solidFill>
                <a:latin typeface="Arial" panose="02080604020202020204" charset="0"/>
              </a:rPr>
              <a:t>columns </a:t>
            </a:r>
            <a:r>
              <a:rPr lang="en-US" sz="1900" strike="noStrike" dirty="0">
                <a:solidFill>
                  <a:srgbClr val="000000"/>
                </a:solidFill>
                <a:latin typeface="Arial" panose="02080604020202020204" charset="0"/>
              </a:rPr>
              <a:t>- which are defined within rows and specify the columns. The sum total of all columns within a row </a:t>
            </a:r>
            <a:r>
              <a:rPr lang="en-US" sz="1900" b="1" u="sng" strike="noStrike" dirty="0">
                <a:solidFill>
                  <a:srgbClr val="000000"/>
                </a:solidFill>
                <a:latin typeface="Arial" panose="02080604020202020204" charset="0"/>
              </a:rPr>
              <a:t>must </a:t>
            </a:r>
            <a:r>
              <a:rPr lang="en-US" sz="1900" strike="noStrike" dirty="0">
                <a:solidFill>
                  <a:srgbClr val="000000"/>
                </a:solidFill>
                <a:latin typeface="Arial" panose="02080604020202020204" charset="0"/>
              </a:rPr>
              <a:t>add up to 12. </a:t>
            </a:r>
          </a:p>
          <a:p>
            <a:pPr>
              <a:lnSpc>
                <a:spcPct val="100000"/>
              </a:lnSpc>
            </a:pPr>
            <a:endParaRPr lang="en-US" sz="1900" strike="noStrike" dirty="0">
              <a:solidFill>
                <a:srgbClr val="000000"/>
              </a:solidFill>
              <a:latin typeface="Arial" panose="02080604020202020204" charset="0"/>
            </a:endParaRPr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Each of these elements is implemented by creating a </a:t>
            </a:r>
            <a:r>
              <a:rPr lang="en-US" sz="2200" b="1" strike="noStrike" dirty="0">
                <a:solidFill>
                  <a:srgbClr val="000000"/>
                </a:solidFill>
                <a:latin typeface="Arial" panose="02080604020202020204" charset="0"/>
              </a:rPr>
              <a:t>div</a:t>
            </a: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 with a specific class name. </a:t>
            </a:r>
          </a:p>
          <a:p>
            <a:pPr>
              <a:lnSpc>
                <a:spcPct val="100000"/>
              </a:lnSpc>
            </a:pPr>
            <a:endParaRPr lang="en-US" sz="2200" strike="noStrike" dirty="0">
              <a:solidFill>
                <a:srgbClr val="000000"/>
              </a:solidFill>
              <a:latin typeface="Arial" panose="02080604020202020204" charset="0"/>
            </a:endParaRPr>
          </a:p>
        </p:txBody>
      </p:sp>
    </p:spTree>
  </p:cSld>
  <p:clrMapOvr>
    <a:masterClrMapping/>
  </p:clrMapOvr>
  <p:transition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CustomShape 1"/>
          <p:cNvSpPr/>
          <p:nvPr/>
        </p:nvSpPr>
        <p:spPr>
          <a:xfrm>
            <a:off x="304920" y="979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Defining Columns</a:t>
            </a:r>
          </a:p>
        </p:txBody>
      </p:sp>
      <p:sp>
        <p:nvSpPr>
          <p:cNvPr id="510" name="CustomShape 2"/>
          <p:cNvSpPr/>
          <p:nvPr/>
        </p:nvSpPr>
        <p:spPr>
          <a:xfrm>
            <a:off x="457200" y="1066680"/>
            <a:ext cx="8152920" cy="495252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1" name="CustomShape 3"/>
          <p:cNvSpPr/>
          <p:nvPr/>
        </p:nvSpPr>
        <p:spPr>
          <a:xfrm>
            <a:off x="914400" y="1676520"/>
            <a:ext cx="7238520" cy="41144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2" name="CustomShape 4"/>
          <p:cNvSpPr/>
          <p:nvPr/>
        </p:nvSpPr>
        <p:spPr>
          <a:xfrm>
            <a:off x="3124080" y="1935000"/>
            <a:ext cx="1371240" cy="3627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3" name="CustomShape 5"/>
          <p:cNvSpPr/>
          <p:nvPr/>
        </p:nvSpPr>
        <p:spPr>
          <a:xfrm>
            <a:off x="1649880" y="1935000"/>
            <a:ext cx="1371240" cy="3627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4" name="CustomShape 6"/>
          <p:cNvSpPr/>
          <p:nvPr/>
        </p:nvSpPr>
        <p:spPr>
          <a:xfrm>
            <a:off x="6069600" y="1935000"/>
            <a:ext cx="1371240" cy="3627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5" name="CustomShape 7"/>
          <p:cNvSpPr/>
          <p:nvPr/>
        </p:nvSpPr>
        <p:spPr>
          <a:xfrm>
            <a:off x="4595400" y="1935000"/>
            <a:ext cx="1371240" cy="3627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6" name="CustomShape 8"/>
          <p:cNvSpPr/>
          <p:nvPr/>
        </p:nvSpPr>
        <p:spPr>
          <a:xfrm>
            <a:off x="335880" y="743760"/>
            <a:ext cx="5105160" cy="3186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500" b="1" strike="noStrike">
                <a:solidFill>
                  <a:srgbClr val="000000"/>
                </a:solidFill>
                <a:latin typeface="Arial" panose="02080604020202020204" charset="0"/>
              </a:rPr>
              <a:t>Container</a:t>
            </a:r>
          </a:p>
        </p:txBody>
      </p:sp>
      <p:sp>
        <p:nvSpPr>
          <p:cNvPr id="517" name="CustomShape 9"/>
          <p:cNvSpPr/>
          <p:nvPr/>
        </p:nvSpPr>
        <p:spPr>
          <a:xfrm>
            <a:off x="793440" y="1378080"/>
            <a:ext cx="5105160" cy="3186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500" b="1" strike="noStrike">
                <a:solidFill>
                  <a:srgbClr val="000000"/>
                </a:solidFill>
                <a:latin typeface="Arial" panose="02080604020202020204" charset="0"/>
              </a:rPr>
              <a:t>Row #1</a:t>
            </a:r>
          </a:p>
        </p:txBody>
      </p:sp>
      <p:sp>
        <p:nvSpPr>
          <p:cNvPr id="518" name="CustomShape 10"/>
          <p:cNvSpPr/>
          <p:nvPr/>
        </p:nvSpPr>
        <p:spPr>
          <a:xfrm>
            <a:off x="1801440" y="2024280"/>
            <a:ext cx="1135440" cy="3186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500" b="1" strike="noStrike">
                <a:solidFill>
                  <a:srgbClr val="000000"/>
                </a:solidFill>
                <a:latin typeface="Arial" panose="02080604020202020204" charset="0"/>
              </a:rPr>
              <a:t>Column#1</a:t>
            </a:r>
          </a:p>
        </p:txBody>
      </p:sp>
      <p:sp>
        <p:nvSpPr>
          <p:cNvPr id="519" name="CustomShape 11"/>
          <p:cNvSpPr/>
          <p:nvPr/>
        </p:nvSpPr>
        <p:spPr>
          <a:xfrm>
            <a:off x="3189240" y="2033280"/>
            <a:ext cx="1135440" cy="3186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500" b="1" strike="noStrike">
                <a:solidFill>
                  <a:srgbClr val="000000"/>
                </a:solidFill>
                <a:latin typeface="Arial" panose="02080604020202020204" charset="0"/>
              </a:rPr>
              <a:t>Column#2</a:t>
            </a:r>
          </a:p>
        </p:txBody>
      </p:sp>
      <p:sp>
        <p:nvSpPr>
          <p:cNvPr id="520" name="CustomShape 12"/>
          <p:cNvSpPr/>
          <p:nvPr/>
        </p:nvSpPr>
        <p:spPr>
          <a:xfrm>
            <a:off x="4705200" y="2057400"/>
            <a:ext cx="1135440" cy="3186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500" b="1" strike="noStrike">
                <a:solidFill>
                  <a:srgbClr val="000000"/>
                </a:solidFill>
                <a:latin typeface="Arial" panose="02080604020202020204" charset="0"/>
              </a:rPr>
              <a:t>Column#3</a:t>
            </a:r>
          </a:p>
        </p:txBody>
      </p:sp>
      <p:sp>
        <p:nvSpPr>
          <p:cNvPr id="521" name="CustomShape 13"/>
          <p:cNvSpPr/>
          <p:nvPr/>
        </p:nvSpPr>
        <p:spPr>
          <a:xfrm>
            <a:off x="6118560" y="2057400"/>
            <a:ext cx="1135440" cy="3186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500" b="1" strike="noStrike">
                <a:solidFill>
                  <a:srgbClr val="000000"/>
                </a:solidFill>
                <a:latin typeface="Arial" panose="02080604020202020204" charset="0"/>
              </a:rPr>
              <a:t>Column#4</a:t>
            </a:r>
          </a:p>
        </p:txBody>
      </p:sp>
    </p:spTree>
  </p:cSld>
  <p:clrMapOvr>
    <a:masterClrMapping/>
  </p:clrMapOvr>
  <p:transition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CustomShape 1"/>
          <p:cNvSpPr/>
          <p:nvPr/>
        </p:nvSpPr>
        <p:spPr>
          <a:xfrm>
            <a:off x="304920" y="979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Bootstrap Grid</a:t>
            </a:r>
          </a:p>
        </p:txBody>
      </p:sp>
      <p:pic>
        <p:nvPicPr>
          <p:cNvPr id="523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335160" y="763200"/>
            <a:ext cx="8564400" cy="5027760"/>
          </a:xfrm>
          <a:prstGeom prst="rect">
            <a:avLst/>
          </a:prstGeom>
          <a:ln>
            <a:noFill/>
          </a:ln>
        </p:spPr>
      </p:pic>
      <p:sp>
        <p:nvSpPr>
          <p:cNvPr id="524" name="CustomShape 2"/>
          <p:cNvSpPr/>
          <p:nvPr/>
        </p:nvSpPr>
        <p:spPr>
          <a:xfrm>
            <a:off x="443520" y="5864400"/>
            <a:ext cx="8229240" cy="5353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strike="noStrike">
                <a:solidFill>
                  <a:srgbClr val="000000"/>
                </a:solidFill>
                <a:latin typeface="Arial" panose="02080604020202020204" charset="0"/>
              </a:rPr>
              <a:t>Note the rows, columns (col-lg-6), and containers</a:t>
            </a:r>
          </a:p>
        </p:txBody>
      </p: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TextShape 1"/>
          <p:cNvSpPr txBox="1"/>
          <p:nvPr/>
        </p:nvSpPr>
        <p:spPr>
          <a:xfrm>
            <a:off x="390600" y="2953440"/>
            <a:ext cx="8229240" cy="8715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4100" b="1" i="1" strike="noStrike">
                <a:solidFill>
                  <a:srgbClr val="FFFFFF"/>
                </a:solidFill>
                <a:latin typeface="Arial" panose="02080604020202020204" charset="0"/>
              </a:rPr>
              <a:t>Today’s Class</a:t>
            </a:r>
          </a:p>
        </p:txBody>
      </p:sp>
    </p:spTree>
  </p:cSld>
  <p:clrMapOvr>
    <a:masterClrMapping/>
  </p:clrMapOvr>
  <p:transition>
    <p:fade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CustomShape 1"/>
          <p:cNvSpPr/>
          <p:nvPr/>
        </p:nvSpPr>
        <p:spPr>
          <a:xfrm>
            <a:off x="-11880" y="689760"/>
            <a:ext cx="9155520" cy="56260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6" name="CustomShape 2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&gt; YOUR TURN!!</a:t>
            </a:r>
          </a:p>
        </p:txBody>
      </p:sp>
      <p:sp>
        <p:nvSpPr>
          <p:cNvPr id="527" name="CustomShape 3"/>
          <p:cNvSpPr/>
          <p:nvPr/>
        </p:nvSpPr>
        <p:spPr>
          <a:xfrm>
            <a:off x="304920" y="914400"/>
            <a:ext cx="8686440" cy="41137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Quick Activity:</a:t>
            </a:r>
          </a:p>
          <a:p>
            <a:pPr>
              <a:lnSpc>
                <a:spcPct val="100000"/>
              </a:lnSpc>
            </a:pPr>
            <a:endParaRPr lang="en-US" sz="2400" b="1" strike="noStrike" dirty="0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>
              <a:lnSpc>
                <a:spcPct val="100000"/>
              </a:lnSpc>
            </a:pP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Turn to your neighbors and explain to one another:</a:t>
            </a:r>
          </a:p>
          <a:p>
            <a:pPr>
              <a:lnSpc>
                <a:spcPct val="100000"/>
              </a:lnSpc>
            </a:pPr>
            <a:endParaRPr lang="en-US" sz="2400" strike="noStrike" dirty="0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The relationship between </a:t>
            </a:r>
            <a:r>
              <a:rPr lang="en-US" sz="2400" b="1" strike="noStrike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containers</a:t>
            </a: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, </a:t>
            </a:r>
            <a:r>
              <a:rPr lang="en-US" sz="2400" b="1" strike="noStrike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rows</a:t>
            </a: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, and </a:t>
            </a:r>
            <a:r>
              <a:rPr lang="en-US" sz="2400" b="1" strike="noStrike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columns</a:t>
            </a: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. (Draw it on a piece of paper for them)</a:t>
            </a:r>
          </a:p>
          <a:p>
            <a:pPr>
              <a:lnSpc>
                <a:spcPct val="100000"/>
              </a:lnSpc>
              <a:buFont typeface="StarSymbol"/>
              <a:buAutoNum type="arabicPeriod"/>
            </a:pPr>
            <a:endParaRPr lang="en-US" sz="2400" dirty="0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>
              <a:lnSpc>
                <a:spcPct val="100000"/>
              </a:lnSpc>
              <a:buFont typeface="StarSymbol"/>
              <a:buAutoNum type="arabicPeriod"/>
            </a:pP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   The syntax for each.</a:t>
            </a:r>
          </a:p>
          <a:p>
            <a:pPr>
              <a:lnSpc>
                <a:spcPct val="100000"/>
              </a:lnSpc>
              <a:buFont typeface="StarSymbol"/>
              <a:buAutoNum type="arabicPeriod"/>
            </a:pPr>
            <a:endParaRPr lang="en-US" sz="2400" dirty="0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>
              <a:lnSpc>
                <a:spcPct val="100000"/>
              </a:lnSpc>
              <a:buFont typeface="StarSymbol"/>
              <a:buAutoNum type="arabicPeriod"/>
            </a:pP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   The specific syntax details for columns.</a:t>
            </a:r>
          </a:p>
          <a:p>
            <a:pPr>
              <a:lnSpc>
                <a:spcPct val="100000"/>
              </a:lnSpc>
            </a:pPr>
            <a:endParaRPr lang="en-US" sz="2400" strike="noStrike" dirty="0">
              <a:solidFill>
                <a:srgbClr val="000000"/>
              </a:solidFill>
              <a:latin typeface="Arial" panose="02080604020202020204" charset="0"/>
              <a:ea typeface="Roboto"/>
            </a:endParaRPr>
          </a:p>
        </p:txBody>
      </p:sp>
    </p:spTree>
  </p:cSld>
  <p:clrMapOvr>
    <a:masterClrMapping/>
  </p:clrMapOvr>
  <p:transition>
    <p:fad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TextShape 1"/>
          <p:cNvSpPr txBox="1"/>
          <p:nvPr/>
        </p:nvSpPr>
        <p:spPr>
          <a:xfrm>
            <a:off x="390600" y="2953440"/>
            <a:ext cx="8229240" cy="8715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4100" b="1" i="1" strike="noStrike">
                <a:solidFill>
                  <a:srgbClr val="FFFFFF"/>
                </a:solidFill>
                <a:latin typeface="Arial" panose="02080604020202020204" charset="0"/>
              </a:rPr>
              <a:t>Coding Grids</a:t>
            </a:r>
          </a:p>
        </p:txBody>
      </p:sp>
    </p:spTree>
  </p:cSld>
  <p:clrMapOvr>
    <a:masterClrMapping/>
  </p:clrMapOvr>
  <p:transition>
    <p:fad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INSTRUCTOR DEMO!</a:t>
            </a:r>
          </a:p>
        </p:txBody>
      </p:sp>
      <p:sp>
        <p:nvSpPr>
          <p:cNvPr id="530" name="CustomShape 2"/>
          <p:cNvSpPr/>
          <p:nvPr/>
        </p:nvSpPr>
        <p:spPr>
          <a:xfrm>
            <a:off x="304920" y="1447920"/>
            <a:ext cx="8534160" cy="342864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3600" b="1" i="1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Instructor: Demo </a:t>
            </a:r>
          </a:p>
          <a:p>
            <a:pPr algn="ctr">
              <a:lnSpc>
                <a:spcPct val="100000"/>
              </a:lnSpc>
            </a:pPr>
            <a:r>
              <a:rPr lang="en-US" sz="3600" i="1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(quickgrid.html | 2-InstructorGrids) </a:t>
            </a:r>
          </a:p>
        </p:txBody>
      </p:sp>
    </p:spTree>
  </p:cSld>
  <p:clrMapOvr>
    <a:masterClrMapping/>
  </p:clrMapOvr>
  <p:transition>
    <p:fad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CustomShape 1"/>
          <p:cNvSpPr/>
          <p:nvPr/>
        </p:nvSpPr>
        <p:spPr>
          <a:xfrm>
            <a:off x="304920" y="979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Bootstrap Grid</a:t>
            </a:r>
          </a:p>
        </p:txBody>
      </p:sp>
      <p:pic>
        <p:nvPicPr>
          <p:cNvPr id="532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335160" y="763200"/>
            <a:ext cx="8564400" cy="5027760"/>
          </a:xfrm>
          <a:prstGeom prst="rect">
            <a:avLst/>
          </a:prstGeom>
          <a:ln>
            <a:noFill/>
          </a:ln>
        </p:spPr>
      </p:pic>
      <p:sp>
        <p:nvSpPr>
          <p:cNvPr id="533" name="CustomShape 2"/>
          <p:cNvSpPr/>
          <p:nvPr/>
        </p:nvSpPr>
        <p:spPr>
          <a:xfrm>
            <a:off x="443520" y="5864400"/>
            <a:ext cx="8229240" cy="5353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strike="noStrike">
                <a:solidFill>
                  <a:srgbClr val="000000"/>
                </a:solidFill>
                <a:latin typeface="Arial" panose="02080604020202020204" charset="0"/>
              </a:rPr>
              <a:t>Note the rows, columns (col-lg-6), and containers</a:t>
            </a:r>
          </a:p>
        </p:txBody>
      </p:sp>
    </p:spTree>
  </p:cSld>
  <p:clrMapOvr>
    <a:masterClrMapping/>
  </p:clrMapOvr>
  <p:transition>
    <p:fad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CustomShape 1"/>
          <p:cNvSpPr/>
          <p:nvPr/>
        </p:nvSpPr>
        <p:spPr>
          <a:xfrm>
            <a:off x="304920" y="979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Bootstrap Grid</a:t>
            </a:r>
          </a:p>
        </p:txBody>
      </p:sp>
      <p:pic>
        <p:nvPicPr>
          <p:cNvPr id="535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335160" y="763200"/>
            <a:ext cx="8564400" cy="5027760"/>
          </a:xfrm>
          <a:prstGeom prst="rect">
            <a:avLst/>
          </a:prstGeom>
          <a:ln>
            <a:noFill/>
          </a:ln>
        </p:spPr>
      </p:pic>
      <p:sp>
        <p:nvSpPr>
          <p:cNvPr id="536" name="CustomShape 2"/>
          <p:cNvSpPr/>
          <p:nvPr/>
        </p:nvSpPr>
        <p:spPr>
          <a:xfrm>
            <a:off x="443520" y="5864400"/>
            <a:ext cx="8229240" cy="5353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strike="noStrike">
                <a:solidFill>
                  <a:srgbClr val="000000"/>
                </a:solidFill>
                <a:latin typeface="Arial" panose="02080604020202020204" charset="0"/>
              </a:rPr>
              <a:t>Note the rows, columns (col-lg-6), and containers</a:t>
            </a:r>
          </a:p>
        </p:txBody>
      </p:sp>
      <p:pic>
        <p:nvPicPr>
          <p:cNvPr id="537" name="Picture 5"/>
          <p:cNvPicPr/>
          <p:nvPr/>
        </p:nvPicPr>
        <p:blipFill>
          <a:blip r:embed="rId3"/>
          <a:stretch>
            <a:fillRect/>
          </a:stretch>
        </p:blipFill>
        <p:spPr>
          <a:xfrm>
            <a:off x="426600" y="2133720"/>
            <a:ext cx="8381520" cy="1917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CustomShape 1"/>
          <p:cNvSpPr/>
          <p:nvPr/>
        </p:nvSpPr>
        <p:spPr>
          <a:xfrm>
            <a:off x="304920" y="979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Defining Containers</a:t>
            </a:r>
          </a:p>
        </p:txBody>
      </p:sp>
      <p:pic>
        <p:nvPicPr>
          <p:cNvPr id="539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111960" y="2438280"/>
            <a:ext cx="8955720" cy="1605600"/>
          </a:xfrm>
          <a:prstGeom prst="rect">
            <a:avLst/>
          </a:prstGeom>
          <a:ln>
            <a:noFill/>
          </a:ln>
        </p:spPr>
      </p:pic>
      <p:sp>
        <p:nvSpPr>
          <p:cNvPr id="540" name="CustomShape 2"/>
          <p:cNvSpPr/>
          <p:nvPr/>
        </p:nvSpPr>
        <p:spPr>
          <a:xfrm>
            <a:off x="443520" y="5864400"/>
            <a:ext cx="8229240" cy="5353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strike="noStrike">
                <a:solidFill>
                  <a:srgbClr val="000000"/>
                </a:solidFill>
                <a:latin typeface="Arial" panose="02080604020202020204" charset="0"/>
              </a:rPr>
              <a:t>“Containers” are like the box that the entire grid sits inside.</a:t>
            </a:r>
          </a:p>
        </p:txBody>
      </p:sp>
    </p:spTree>
  </p:cSld>
  <p:clrMapOvr>
    <a:masterClrMapping/>
  </p:clrMapOvr>
  <p:transition>
    <p:fade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CustomShape 1"/>
          <p:cNvSpPr/>
          <p:nvPr/>
        </p:nvSpPr>
        <p:spPr>
          <a:xfrm>
            <a:off x="304920" y="979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Defining Rows</a:t>
            </a:r>
          </a:p>
        </p:txBody>
      </p:sp>
      <p:sp>
        <p:nvSpPr>
          <p:cNvPr id="542" name="CustomShape 2"/>
          <p:cNvSpPr/>
          <p:nvPr/>
        </p:nvSpPr>
        <p:spPr>
          <a:xfrm>
            <a:off x="443520" y="5864400"/>
            <a:ext cx="8229240" cy="5353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strike="noStrike">
                <a:solidFill>
                  <a:srgbClr val="000000"/>
                </a:solidFill>
                <a:latin typeface="Arial" panose="02080604020202020204" charset="0"/>
              </a:rPr>
              <a:t>“Rows” are like the rows we talked about earlier.</a:t>
            </a:r>
          </a:p>
        </p:txBody>
      </p:sp>
      <p:pic>
        <p:nvPicPr>
          <p:cNvPr id="543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609480" y="762120"/>
            <a:ext cx="7900560" cy="38235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CustomShape 1"/>
          <p:cNvSpPr/>
          <p:nvPr/>
        </p:nvSpPr>
        <p:spPr>
          <a:xfrm>
            <a:off x="304920" y="979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Defining Columns</a:t>
            </a:r>
          </a:p>
        </p:txBody>
      </p:sp>
      <p:sp>
        <p:nvSpPr>
          <p:cNvPr id="545" name="CustomShape 2"/>
          <p:cNvSpPr/>
          <p:nvPr/>
        </p:nvSpPr>
        <p:spPr>
          <a:xfrm>
            <a:off x="433080" y="4805640"/>
            <a:ext cx="8229240" cy="10659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Arial" panose="02080604020202020204" charset="0"/>
              </a:rPr>
              <a:t>“Columns” fit inside of rows. Note the syntax: col-sz-#</a:t>
            </a:r>
          </a:p>
          <a:p>
            <a:pPr algn="ctr"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Arial" panose="02080604020202020204" charset="0"/>
              </a:rPr>
              <a:t>Col</a:t>
            </a:r>
            <a:r>
              <a:rPr lang="en-US" strike="noStrike">
                <a:solidFill>
                  <a:srgbClr val="000000"/>
                </a:solidFill>
                <a:latin typeface="Arial" panose="02080604020202020204" charset="0"/>
              </a:rPr>
              <a:t> = column</a:t>
            </a:r>
          </a:p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Arial" panose="02080604020202020204" charset="0"/>
              </a:rPr>
              <a:t> </a:t>
            </a:r>
            <a:r>
              <a:rPr lang="en-US" b="1" strike="noStrike">
                <a:solidFill>
                  <a:srgbClr val="000000"/>
                </a:solidFill>
                <a:latin typeface="Arial" panose="02080604020202020204" charset="0"/>
              </a:rPr>
              <a:t>sz</a:t>
            </a:r>
            <a:r>
              <a:rPr lang="en-US" strike="noStrike">
                <a:solidFill>
                  <a:srgbClr val="000000"/>
                </a:solidFill>
                <a:latin typeface="Arial" panose="02080604020202020204" charset="0"/>
              </a:rPr>
              <a:t> = viewing size (in this case: medium)</a:t>
            </a:r>
          </a:p>
          <a:p>
            <a:pPr algn="ctr"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Arial" panose="02080604020202020204" charset="0"/>
              </a:rPr>
              <a:t>#</a:t>
            </a:r>
            <a:r>
              <a:rPr lang="en-US" strike="noStrike">
                <a:solidFill>
                  <a:srgbClr val="000000"/>
                </a:solidFill>
                <a:latin typeface="Arial" panose="02080604020202020204" charset="0"/>
              </a:rPr>
              <a:t> = number of “columns taken” out of 12. (in this case 4 of 12)</a:t>
            </a:r>
          </a:p>
        </p:txBody>
      </p:sp>
      <p:pic>
        <p:nvPicPr>
          <p:cNvPr id="546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1600200" y="806400"/>
            <a:ext cx="5638320" cy="3868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CustomShape 1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&gt; YOUR TURN!!</a:t>
            </a:r>
          </a:p>
        </p:txBody>
      </p:sp>
      <p:sp>
        <p:nvSpPr>
          <p:cNvPr id="548" name="Line 2"/>
          <p:cNvSpPr/>
          <p:nvPr/>
        </p:nvSpPr>
        <p:spPr>
          <a:xfrm>
            <a:off x="0" y="653760"/>
            <a:ext cx="9144000" cy="0"/>
          </a:xfrm>
          <a:prstGeom prst="line">
            <a:avLst/>
          </a:prstGeom>
          <a:ln w="41400">
            <a:solidFill>
              <a:srgbClr val="C83232"/>
            </a:solidFill>
          </a:ln>
        </p:spPr>
      </p:sp>
      <p:sp>
        <p:nvSpPr>
          <p:cNvPr id="549" name="CustomShape 3"/>
          <p:cNvSpPr/>
          <p:nvPr/>
        </p:nvSpPr>
        <p:spPr>
          <a:xfrm>
            <a:off x="304920" y="914400"/>
            <a:ext cx="8686440" cy="52110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Activity:</a:t>
            </a:r>
          </a:p>
          <a:p>
            <a:pPr>
              <a:lnSpc>
                <a:spcPct val="100000"/>
              </a:lnSpc>
            </a:pPr>
            <a:endParaRPr lang="en-US" sz="2400" b="1" strike="noStrike" dirty="0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>
              <a:lnSpc>
                <a:spcPct val="100000"/>
              </a:lnSpc>
            </a:pP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Using Bootstrap, create a layout that looks like the one shown on the next screen.</a:t>
            </a:r>
          </a:p>
          <a:p>
            <a:pPr>
              <a:lnSpc>
                <a:spcPct val="100000"/>
              </a:lnSpc>
            </a:pPr>
            <a:endParaRPr lang="en-US" sz="2400" strike="noStrike" dirty="0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Spend some time prior to coding to draw out the grid layout</a:t>
            </a:r>
          </a:p>
          <a:p>
            <a:pPr>
              <a:lnSpc>
                <a:spcPct val="100000"/>
              </a:lnSpc>
            </a:pPr>
            <a:endParaRPr lang="en-US" sz="2400" strike="noStrike" dirty="0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Count the number of rows and columns</a:t>
            </a:r>
          </a:p>
          <a:p>
            <a:pPr>
              <a:lnSpc>
                <a:spcPct val="100000"/>
              </a:lnSpc>
            </a:pPr>
            <a:endParaRPr lang="en-US" sz="2400" strike="noStrike" dirty="0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Then use the bootstrap grid syntax to code it out.</a:t>
            </a:r>
          </a:p>
          <a:p>
            <a:pPr>
              <a:lnSpc>
                <a:spcPct val="100000"/>
              </a:lnSpc>
            </a:pPr>
            <a:endParaRPr lang="en-US" sz="2400" strike="noStrike" dirty="0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Slack a screenshot of your page when you are done.</a:t>
            </a:r>
          </a:p>
          <a:p>
            <a:pPr>
              <a:lnSpc>
                <a:spcPct val="100000"/>
              </a:lnSpc>
            </a:pPr>
            <a:endParaRPr lang="en-US" sz="2400" strike="noStrike" dirty="0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  <a:ea typeface="Arial" panose="02080604020202020204" charset="0"/>
              </a:rPr>
              <a:t>Ipsum Generator: </a:t>
            </a:r>
            <a:r>
              <a:rPr lang="en-US" sz="2400" u="sng" strike="noStrike" dirty="0">
                <a:solidFill>
                  <a:srgbClr val="0563C1"/>
                </a:solidFill>
                <a:latin typeface="Arial" panose="02080604020202020204" charset="0"/>
                <a:ea typeface="Arial" panose="02080604020202020204" charset="0"/>
              </a:rPr>
              <a:t>http://</a:t>
            </a:r>
            <a:r>
              <a:rPr lang="en-US" sz="2400" u="sng" strike="noStrike" dirty="0" err="1">
                <a:solidFill>
                  <a:srgbClr val="0563C1"/>
                </a:solidFill>
                <a:latin typeface="Arial" panose="02080604020202020204" charset="0"/>
                <a:ea typeface="Arial" panose="02080604020202020204" charset="0"/>
              </a:rPr>
              <a:t>www.lipsum.com</a:t>
            </a:r>
            <a:r>
              <a:rPr lang="en-US" sz="2400" u="sng" strike="noStrike" dirty="0">
                <a:solidFill>
                  <a:srgbClr val="0563C1"/>
                </a:solidFill>
                <a:latin typeface="Arial" panose="02080604020202020204" charset="0"/>
                <a:ea typeface="Arial" panose="02080604020202020204" charset="0"/>
              </a:rPr>
              <a:t>/</a:t>
            </a: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  <a:ea typeface="Arial" panose="02080604020202020204" charset="0"/>
              </a:rPr>
              <a:t>  </a:t>
            </a:r>
          </a:p>
        </p:txBody>
      </p:sp>
    </p:spTree>
  </p:cSld>
  <p:clrMapOvr>
    <a:masterClrMapping/>
  </p:clrMapOvr>
  <p:transition>
    <p:fade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CustomShape 1"/>
          <p:cNvSpPr/>
          <p:nvPr/>
        </p:nvSpPr>
        <p:spPr>
          <a:xfrm>
            <a:off x="304920" y="979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&gt; YOUR TURN!!</a:t>
            </a:r>
          </a:p>
        </p:txBody>
      </p:sp>
      <p:pic>
        <p:nvPicPr>
          <p:cNvPr id="551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201960" y="1213560"/>
            <a:ext cx="8832960" cy="3912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Objectives</a:t>
            </a:r>
          </a:p>
        </p:txBody>
      </p:sp>
      <p:sp>
        <p:nvSpPr>
          <p:cNvPr id="216" name="CustomShape 2"/>
          <p:cNvSpPr/>
          <p:nvPr/>
        </p:nvSpPr>
        <p:spPr>
          <a:xfrm>
            <a:off x="457200" y="1143000"/>
            <a:ext cx="8381520" cy="4659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</a:rPr>
              <a:t>Use the </a:t>
            </a:r>
            <a:r>
              <a:rPr lang="en-US" sz="2400" b="1" strike="noStrike" dirty="0">
                <a:solidFill>
                  <a:srgbClr val="000000"/>
                </a:solidFill>
                <a:latin typeface="Arial" panose="02080604020202020204" charset="0"/>
              </a:rPr>
              <a:t>Bootstrap CSS </a:t>
            </a:r>
            <a:r>
              <a:rPr lang="en-US" sz="2400" b="1" dirty="0">
                <a:solidFill>
                  <a:srgbClr val="000000"/>
                </a:solidFill>
                <a:latin typeface="Arial" panose="02080604020202020204" charset="0"/>
              </a:rPr>
              <a:t>F</a:t>
            </a:r>
            <a:r>
              <a:rPr lang="en-US" sz="2400" b="1" strike="noStrike" dirty="0">
                <a:solidFill>
                  <a:srgbClr val="000000"/>
                </a:solidFill>
                <a:latin typeface="Arial" panose="02080604020202020204" charset="0"/>
              </a:rPr>
              <a:t>ramework </a:t>
            </a: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</a:rPr>
              <a:t>to create layouts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endParaRPr lang="en-US" sz="2400" dirty="0">
              <a:solidFill>
                <a:srgbClr val="000000"/>
              </a:solidFill>
              <a:latin typeface="Arial" panose="02080604020202020204" charset="0"/>
            </a:endParaRP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</a:rPr>
              <a:t>Learn to use </a:t>
            </a:r>
            <a:r>
              <a:rPr lang="en-US" sz="2400" b="1" strike="noStrike" dirty="0">
                <a:solidFill>
                  <a:srgbClr val="000000"/>
                </a:solidFill>
                <a:latin typeface="Arial" panose="02080604020202020204" charset="0"/>
              </a:rPr>
              <a:t>media queries </a:t>
            </a: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</a:rPr>
              <a:t>for mobile responsive websites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endParaRPr lang="en-US" sz="2400" dirty="0">
              <a:solidFill>
                <a:srgbClr val="000000"/>
              </a:solidFill>
              <a:latin typeface="Arial" panose="0208060402020202020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Learn to use the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meta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tag to make sure all devices are displaying web pages optimally for their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viewport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</p:spTree>
  </p:cSld>
  <p:clrMapOvr>
    <a:masterClrMapping/>
  </p:clrMapOvr>
  <p:transition>
    <p:fade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TextShape 1"/>
          <p:cNvSpPr txBox="1"/>
          <p:nvPr/>
        </p:nvSpPr>
        <p:spPr>
          <a:xfrm>
            <a:off x="390600" y="2953440"/>
            <a:ext cx="8229240" cy="8715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4100" b="1" i="1" strike="noStrike">
                <a:solidFill>
                  <a:srgbClr val="FFFFFF"/>
                </a:solidFill>
                <a:latin typeface="Arial" panose="02080604020202020204" charset="0"/>
              </a:rPr>
              <a:t>Building Bootstrap Layouts</a:t>
            </a:r>
          </a:p>
        </p:txBody>
      </p:sp>
    </p:spTree>
  </p:cSld>
  <p:clrMapOvr>
    <a:masterClrMapping/>
  </p:clrMapOvr>
  <p:transition>
    <p:fade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INSTRUCTOR DEMO!</a:t>
            </a:r>
          </a:p>
        </p:txBody>
      </p:sp>
      <p:sp>
        <p:nvSpPr>
          <p:cNvPr id="554" name="CustomShape 2"/>
          <p:cNvSpPr/>
          <p:nvPr/>
        </p:nvSpPr>
        <p:spPr>
          <a:xfrm>
            <a:off x="304920" y="1447920"/>
            <a:ext cx="8534160" cy="342864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3600" b="1" i="1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Instructor: Demo </a:t>
            </a:r>
          </a:p>
          <a:p>
            <a:pPr algn="ctr">
              <a:lnSpc>
                <a:spcPct val="100000"/>
              </a:lnSpc>
            </a:pPr>
            <a:r>
              <a:rPr lang="en-US" sz="2800" i="1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(</a:t>
            </a:r>
            <a:r>
              <a:rPr lang="x-none" altLang="en-US" sz="2800" i="1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i</a:t>
            </a:r>
            <a:r>
              <a:rPr lang="en-US" sz="2800" i="1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n</a:t>
            </a:r>
            <a:r>
              <a:rPr lang="x-none" altLang="en-US" sz="2800" i="1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-c</a:t>
            </a:r>
            <a:r>
              <a:rPr lang="en-US" sz="2800" i="1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lass-</a:t>
            </a:r>
            <a:r>
              <a:rPr lang="x-none" altLang="en-US" sz="2800" i="1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d</a:t>
            </a:r>
            <a:r>
              <a:rPr lang="en-US" sz="2800" i="1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emo</a:t>
            </a:r>
            <a:r>
              <a:rPr lang="x-none" altLang="en-US" sz="2800" i="1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-l</a:t>
            </a:r>
            <a:r>
              <a:rPr lang="en-US" sz="2800" i="1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ayout.html | </a:t>
            </a:r>
            <a:r>
              <a:rPr lang="x-none" altLang="en-US" sz="2800" i="1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15</a:t>
            </a:r>
            <a:r>
              <a:rPr lang="en-US" sz="2800" i="1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-InstructorLayout) </a:t>
            </a:r>
          </a:p>
        </p:txBody>
      </p:sp>
    </p:spTree>
  </p:cSld>
  <p:clrMapOvr>
    <a:masterClrMapping/>
  </p:clrMapOvr>
  <p:transition>
    <p:fade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CustomShape 1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&gt; YOUR TURN!!</a:t>
            </a:r>
          </a:p>
        </p:txBody>
      </p:sp>
      <p:sp>
        <p:nvSpPr>
          <p:cNvPr id="556" name="CustomShape 2"/>
          <p:cNvSpPr/>
          <p:nvPr/>
        </p:nvSpPr>
        <p:spPr>
          <a:xfrm>
            <a:off x="304920" y="914400"/>
            <a:ext cx="8686440" cy="49690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r>
              <a:rPr lang="en-US" sz="20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Activity:</a:t>
            </a:r>
          </a:p>
          <a:p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Working in pairs and using Bootstrap make the following design.</a:t>
            </a:r>
          </a:p>
          <a:p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Be sure to note the:</a:t>
            </a:r>
          </a:p>
          <a:p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Grid Layout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b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 err="1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Navbar</a:t>
            </a:r>
            <a:endParaRPr lang="en-US" sz="2000" b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Sidebar </a:t>
            </a:r>
            <a:r>
              <a:rPr lang="en-US" sz="20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panel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Thumbnail</a:t>
            </a:r>
          </a:p>
          <a:p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Additional details will be sent to you via slack.  </a:t>
            </a:r>
          </a:p>
          <a:p>
            <a:pPr marL="457200" indent="-457200">
              <a:buAutoNum type="arabicPeriod"/>
            </a:pPr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>
    <p:fade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7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159120" y="914400"/>
            <a:ext cx="8825040" cy="3536640"/>
          </a:xfrm>
          <a:prstGeom prst="rect">
            <a:avLst/>
          </a:prstGeom>
          <a:ln>
            <a:noFill/>
          </a:ln>
        </p:spPr>
      </p:pic>
      <p:sp>
        <p:nvSpPr>
          <p:cNvPr id="558" name="TextShape 1"/>
          <p:cNvSpPr txBox="1"/>
          <p:nvPr/>
        </p:nvSpPr>
        <p:spPr>
          <a:xfrm>
            <a:off x="304920" y="-291600"/>
            <a:ext cx="5470200" cy="12366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&gt; YOUR TURN!!</a:t>
            </a:r>
          </a:p>
        </p:txBody>
      </p:sp>
    </p:spTree>
  </p:cSld>
  <p:clrMapOvr>
    <a:masterClrMapping/>
  </p:clrMapOvr>
  <p:transition>
    <p:fade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Common Questions</a:t>
            </a:r>
          </a:p>
        </p:txBody>
      </p:sp>
      <p:sp>
        <p:nvSpPr>
          <p:cNvPr id="560" name="CustomShape 2"/>
          <p:cNvSpPr/>
          <p:nvPr/>
        </p:nvSpPr>
        <p:spPr>
          <a:xfrm>
            <a:off x="304920" y="798840"/>
            <a:ext cx="8686440" cy="55252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marL="457200" indent="-457200">
              <a:buFont typeface="+mj-lt"/>
              <a:buAutoNum type="arabicPeriod"/>
            </a:pP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Can I reverse the order (i.e. rows inside columns)? </a:t>
            </a:r>
            <a:b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Not usually. Columns should go inside of rows. Though, you can create sub-rows inside of columns. But those columns would still need to be inside of a row of their own.</a:t>
            </a:r>
          </a:p>
          <a:p>
            <a:pPr marL="457200" indent="-457200">
              <a:buFont typeface="+mj-lt"/>
              <a:buAutoNum type="arabicPeriod"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Can I just avoid having a container? </a:t>
            </a:r>
            <a:b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You could… But it will mess things up. Just throw in a container.</a:t>
            </a:r>
            <a:b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What if I have columns that go past 12?</a:t>
            </a:r>
            <a:b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Then your bootstrap grid won’t behave as expected. Don’t go past 12.</a:t>
            </a:r>
          </a:p>
          <a:p>
            <a:pPr marL="457200" indent="-457200">
              <a:buFont typeface="+mj-lt"/>
              <a:buAutoNum type="arabicPeriod"/>
            </a:pP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What if I don’t add up to 12?</a:t>
            </a:r>
            <a:b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Nothing. You will have empty space at the end. But be careful, because the next column you add in this row will fill up the empty space (sometimes without your intention).</a:t>
            </a: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>
    <p:fade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1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-262800" y="0"/>
            <a:ext cx="9668880" cy="68968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TextShape 1"/>
          <p:cNvSpPr txBox="1"/>
          <p:nvPr/>
        </p:nvSpPr>
        <p:spPr>
          <a:xfrm>
            <a:off x="390600" y="2953440"/>
            <a:ext cx="8229240" cy="8715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4100" b="1" i="1" strike="noStrike">
                <a:solidFill>
                  <a:srgbClr val="FFFFFF"/>
                </a:solidFill>
                <a:latin typeface="Arial" panose="02080604020202020204" charset="0"/>
              </a:rPr>
              <a:t>Mobile Responsive (HW)</a:t>
            </a:r>
          </a:p>
        </p:txBody>
      </p:sp>
    </p:spTree>
  </p:cSld>
  <p:clrMapOvr>
    <a:masterClrMapping/>
  </p:clrMapOvr>
  <p:transition>
    <p:fade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CustomShape 1"/>
          <p:cNvSpPr/>
          <p:nvPr/>
        </p:nvSpPr>
        <p:spPr>
          <a:xfrm>
            <a:off x="-5760" y="783720"/>
            <a:ext cx="9149400" cy="56433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tIns="91440" bIns="91440"/>
          <a:lstStyle/>
          <a:p>
            <a:pPr algn="ctr">
              <a:lnSpc>
                <a:spcPct val="100000"/>
              </a:lnSpc>
            </a:pPr>
            <a:r>
              <a:rPr lang="en-US" sz="2800" b="1" u="sng" strike="noStrike">
                <a:solidFill>
                  <a:srgbClr val="000000"/>
                </a:solidFill>
                <a:latin typeface="Arial" panose="02080604020202020204" charset="0"/>
              </a:rPr>
              <a:t>Warning!</a:t>
            </a:r>
          </a:p>
          <a:p>
            <a:pPr algn="ctr">
              <a:lnSpc>
                <a:spcPct val="100000"/>
              </a:lnSpc>
            </a:pPr>
            <a:r>
              <a:rPr lang="en-US" sz="2800" strike="noStrike">
                <a:solidFill>
                  <a:srgbClr val="000000"/>
                </a:solidFill>
                <a:latin typeface="Arial" panose="02080604020202020204" charset="0"/>
              </a:rPr>
              <a:t>This next section matters a lot for your </a:t>
            </a:r>
            <a:r>
              <a:rPr lang="en-US" sz="2800" u="sng" strike="noStrike">
                <a:solidFill>
                  <a:srgbClr val="000000"/>
                </a:solidFill>
                <a:latin typeface="Arial" panose="02080604020202020204" charset="0"/>
              </a:rPr>
              <a:t>homework</a:t>
            </a:r>
          </a:p>
          <a:p>
            <a:pPr algn="ctr">
              <a:lnSpc>
                <a:spcPct val="100000"/>
              </a:lnSpc>
            </a:pPr>
            <a:endParaRPr lang="en-US" sz="2800" u="sng" strike="noStrike">
              <a:solidFill>
                <a:srgbClr val="000000"/>
              </a:solidFill>
              <a:latin typeface="Arial" panose="02080604020202020204" charset="0"/>
            </a:endParaRPr>
          </a:p>
          <a:p>
            <a:pPr algn="ctr">
              <a:lnSpc>
                <a:spcPct val="100000"/>
              </a:lnSpc>
            </a:pPr>
            <a:endParaRPr lang="en-US" sz="2800" u="sng" strike="noStrike">
              <a:solidFill>
                <a:srgbClr val="000000"/>
              </a:solidFill>
              <a:latin typeface="Arial" panose="02080604020202020204" charset="0"/>
            </a:endParaRPr>
          </a:p>
          <a:p>
            <a:pPr algn="ctr">
              <a:lnSpc>
                <a:spcPct val="100000"/>
              </a:lnSpc>
            </a:pPr>
            <a:endParaRPr lang="en-US" sz="2800" u="sng" strike="noStrike">
              <a:solidFill>
                <a:srgbClr val="000000"/>
              </a:solidFill>
              <a:latin typeface="Arial" panose="02080604020202020204" charset="0"/>
            </a:endParaRPr>
          </a:p>
          <a:p>
            <a:pPr algn="ctr">
              <a:lnSpc>
                <a:spcPct val="100000"/>
              </a:lnSpc>
            </a:pPr>
            <a:endParaRPr lang="en-US" sz="2800" u="sng" strike="noStrike">
              <a:solidFill>
                <a:srgbClr val="000000"/>
              </a:solidFill>
              <a:latin typeface="Arial" panose="02080604020202020204" charset="0"/>
            </a:endParaRPr>
          </a:p>
          <a:p>
            <a:pPr algn="ctr">
              <a:lnSpc>
                <a:spcPct val="100000"/>
              </a:lnSpc>
            </a:pPr>
            <a:endParaRPr lang="en-US" sz="2800" u="sng" strike="noStrike">
              <a:solidFill>
                <a:srgbClr val="000000"/>
              </a:solidFill>
              <a:latin typeface="Arial" panose="02080604020202020204" charset="0"/>
            </a:endParaRPr>
          </a:p>
          <a:p>
            <a:pPr algn="ctr">
              <a:lnSpc>
                <a:spcPct val="100000"/>
              </a:lnSpc>
            </a:pPr>
            <a:endParaRPr lang="en-US" sz="2800" u="sng" strike="noStrike">
              <a:solidFill>
                <a:srgbClr val="000000"/>
              </a:solidFill>
              <a:latin typeface="Arial" panose="02080604020202020204" charset="0"/>
            </a:endParaRPr>
          </a:p>
          <a:p>
            <a:pPr algn="ctr">
              <a:lnSpc>
                <a:spcPct val="100000"/>
              </a:lnSpc>
            </a:pPr>
            <a:endParaRPr lang="en-US" sz="2800" u="sng" strike="noStrike">
              <a:solidFill>
                <a:srgbClr val="000000"/>
              </a:solidFill>
              <a:latin typeface="Arial" panose="02080604020202020204" charset="0"/>
            </a:endParaRPr>
          </a:p>
          <a:p>
            <a:pPr algn="ctr">
              <a:lnSpc>
                <a:spcPct val="100000"/>
              </a:lnSpc>
            </a:pPr>
            <a:endParaRPr lang="en-US" sz="2800" u="sng" strike="noStrike">
              <a:solidFill>
                <a:srgbClr val="000000"/>
              </a:solidFill>
              <a:latin typeface="Arial" panose="02080604020202020204" charset="0"/>
            </a:endParaRPr>
          </a:p>
          <a:p>
            <a:pPr algn="ctr">
              <a:lnSpc>
                <a:spcPct val="100000"/>
              </a:lnSpc>
            </a:pPr>
            <a:endParaRPr lang="en-US" sz="2800" u="sng" strike="noStrike">
              <a:solidFill>
                <a:srgbClr val="000000"/>
              </a:solidFill>
              <a:latin typeface="Arial" panose="02080604020202020204" charset="0"/>
            </a:endParaRPr>
          </a:p>
          <a:p>
            <a:pPr algn="ctr">
              <a:lnSpc>
                <a:spcPct val="100000"/>
              </a:lnSpc>
            </a:pPr>
            <a:endParaRPr lang="en-US" sz="2800" u="sng" strike="noStrike">
              <a:solidFill>
                <a:srgbClr val="000000"/>
              </a:solidFill>
              <a:latin typeface="Arial" panose="02080604020202020204" charset="0"/>
            </a:endParaRPr>
          </a:p>
          <a:p>
            <a:pPr algn="ctr">
              <a:lnSpc>
                <a:spcPct val="100000"/>
              </a:lnSpc>
            </a:pPr>
            <a:endParaRPr lang="en-US" sz="2800" u="sng" strike="noStrike">
              <a:solidFill>
                <a:srgbClr val="000000"/>
              </a:solidFill>
              <a:latin typeface="Arial" panose="02080604020202020204" charset="0"/>
            </a:endParaRPr>
          </a:p>
          <a:p>
            <a:pPr algn="ctr">
              <a:lnSpc>
                <a:spcPct val="100000"/>
              </a:lnSpc>
            </a:pPr>
            <a:endParaRPr lang="en-US" sz="2800" u="sng" strike="noStrike">
              <a:solidFill>
                <a:srgbClr val="000000"/>
              </a:solidFill>
              <a:latin typeface="Arial" panose="02080604020202020204" charset="0"/>
            </a:endParaRPr>
          </a:p>
          <a:p>
            <a:pPr algn="ctr">
              <a:lnSpc>
                <a:spcPct val="100000"/>
              </a:lnSpc>
            </a:pPr>
            <a:endParaRPr lang="en-US" sz="2800" u="sng" strike="noStrike">
              <a:solidFill>
                <a:srgbClr val="000000"/>
              </a:solidFill>
              <a:latin typeface="Arial" panose="02080604020202020204" charset="0"/>
            </a:endParaRPr>
          </a:p>
        </p:txBody>
      </p:sp>
      <p:pic>
        <p:nvPicPr>
          <p:cNvPr id="564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2863080" y="2133720"/>
            <a:ext cx="3411720" cy="3416760"/>
          </a:xfrm>
          <a:prstGeom prst="rect">
            <a:avLst/>
          </a:prstGeom>
          <a:ln>
            <a:noFill/>
          </a:ln>
        </p:spPr>
      </p:pic>
      <p:sp>
        <p:nvSpPr>
          <p:cNvPr id="565" name="CustomShape 2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Still No Facebook Time</a:t>
            </a:r>
          </a:p>
        </p:txBody>
      </p:sp>
    </p:spTree>
  </p:cSld>
  <p:clrMapOvr>
    <a:masterClrMapping/>
  </p:clrMapOvr>
  <p:transition>
    <p:fade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CustomShape 1"/>
          <p:cNvSpPr/>
          <p:nvPr/>
        </p:nvSpPr>
        <p:spPr>
          <a:xfrm>
            <a:off x="304920" y="979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Media Queries</a:t>
            </a:r>
          </a:p>
        </p:txBody>
      </p:sp>
      <p:sp>
        <p:nvSpPr>
          <p:cNvPr id="567" name="CustomShape 2"/>
          <p:cNvSpPr/>
          <p:nvPr/>
        </p:nvSpPr>
        <p:spPr>
          <a:xfrm>
            <a:off x="304920" y="798840"/>
            <a:ext cx="8686440" cy="43430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Media Queries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define how CSS styles are applied in relation to the characteristics of the device viewport.</a:t>
            </a:r>
          </a:p>
          <a:p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Through media queries we can change the way a web page is displayed based on width, height, orientation, and even media type (screen, paper, braille,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etc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). 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Bootstrap extensively uses media queries under the hood to help you create mobile responsive websites. 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But remember! Media queries must be declared last.</a:t>
            </a:r>
          </a:p>
        </p:txBody>
      </p:sp>
    </p:spTree>
  </p:cSld>
  <p:clrMapOvr>
    <a:masterClrMapping/>
  </p:clrMapOvr>
  <p:transition>
    <p:fade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INSTRUCTOR DEMO!</a:t>
            </a:r>
          </a:p>
        </p:txBody>
      </p:sp>
      <p:sp>
        <p:nvSpPr>
          <p:cNvPr id="569" name="CustomShape 2"/>
          <p:cNvSpPr/>
          <p:nvPr/>
        </p:nvSpPr>
        <p:spPr>
          <a:xfrm>
            <a:off x="304920" y="1447920"/>
            <a:ext cx="8534160" cy="342864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3600" b="1" i="1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Instructor: Demo </a:t>
            </a:r>
          </a:p>
          <a:p>
            <a:pPr algn="ctr">
              <a:lnSpc>
                <a:spcPct val="100000"/>
              </a:lnSpc>
            </a:pPr>
            <a:r>
              <a:rPr lang="en-US" sz="3600" i="1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(</a:t>
            </a:r>
            <a:r>
              <a:rPr lang="x-none" altLang="en-US" sz="3600" i="1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17</a:t>
            </a:r>
            <a:r>
              <a:rPr lang="en-US" sz="3600" i="1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-InstructorMedia) </a:t>
            </a:r>
          </a:p>
        </p:txBody>
      </p:sp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Focus!</a:t>
            </a:r>
          </a:p>
        </p:txBody>
      </p:sp>
      <p:sp>
        <p:nvSpPr>
          <p:cNvPr id="219" name="CustomShape 2"/>
          <p:cNvSpPr/>
          <p:nvPr/>
        </p:nvSpPr>
        <p:spPr>
          <a:xfrm>
            <a:off x="2805840" y="5652720"/>
            <a:ext cx="368460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 b="1" i="1" strike="noStrike">
                <a:solidFill>
                  <a:srgbClr val="000000"/>
                </a:solidFill>
                <a:latin typeface="Arial" panose="02080604020202020204" charset="0"/>
              </a:rPr>
              <a:t>This stuff is important…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EF9053-8264-4EA9-AF10-D7BC48BEFE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7769" y="871978"/>
            <a:ext cx="4780742" cy="4780742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CustomShape 1"/>
          <p:cNvSpPr/>
          <p:nvPr/>
        </p:nvSpPr>
        <p:spPr>
          <a:xfrm>
            <a:off x="304920" y="979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Quick Demo</a:t>
            </a:r>
          </a:p>
        </p:txBody>
      </p:sp>
      <p:pic>
        <p:nvPicPr>
          <p:cNvPr id="571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380880" y="1447920"/>
            <a:ext cx="8534160" cy="18241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&gt; YOUR TURN!!</a:t>
            </a:r>
          </a:p>
        </p:txBody>
      </p:sp>
      <p:sp>
        <p:nvSpPr>
          <p:cNvPr id="573" name="CustomShape 2"/>
          <p:cNvSpPr/>
          <p:nvPr/>
        </p:nvSpPr>
        <p:spPr>
          <a:xfrm>
            <a:off x="-11880" y="689760"/>
            <a:ext cx="9155520" cy="56260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74" name="CustomShape 3"/>
          <p:cNvSpPr/>
          <p:nvPr/>
        </p:nvSpPr>
        <p:spPr>
          <a:xfrm>
            <a:off x="304920" y="914400"/>
            <a:ext cx="8686440" cy="19191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Activity:</a:t>
            </a:r>
          </a:p>
          <a:p>
            <a:pPr>
              <a:lnSpc>
                <a:spcPct val="100000"/>
              </a:lnSpc>
            </a:pPr>
            <a:endParaRPr lang="en-US" sz="2400" b="1" strike="noStrike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>
              <a:lnSpc>
                <a:spcPct val="100000"/>
              </a:lnSpc>
            </a:pPr>
            <a:r>
              <a:rPr lang="en-US" sz="2400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Explain to your partner what the following CSS code does:</a:t>
            </a:r>
          </a:p>
          <a:p>
            <a:pPr>
              <a:lnSpc>
                <a:spcPct val="100000"/>
              </a:lnSpc>
            </a:pPr>
            <a:endParaRPr lang="en-US" sz="2400" strike="noStrike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>
              <a:lnSpc>
                <a:spcPct val="100000"/>
              </a:lnSpc>
            </a:pPr>
            <a:endParaRPr lang="en-US" sz="2400" strike="noStrike">
              <a:solidFill>
                <a:srgbClr val="000000"/>
              </a:solidFill>
              <a:latin typeface="Arial" panose="02080604020202020204" charset="0"/>
              <a:ea typeface="Roboto"/>
            </a:endParaRPr>
          </a:p>
        </p:txBody>
      </p:sp>
      <p:pic>
        <p:nvPicPr>
          <p:cNvPr id="57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533520" y="2438280"/>
            <a:ext cx="5552640" cy="31906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&gt; YOUR TURN!!</a:t>
            </a:r>
          </a:p>
        </p:txBody>
      </p:sp>
      <p:sp>
        <p:nvSpPr>
          <p:cNvPr id="577" name="CustomShape 2"/>
          <p:cNvSpPr/>
          <p:nvPr/>
        </p:nvSpPr>
        <p:spPr>
          <a:xfrm>
            <a:off x="-11880" y="689760"/>
            <a:ext cx="9155520" cy="56260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78" name="CustomShape 3"/>
          <p:cNvSpPr/>
          <p:nvPr/>
        </p:nvSpPr>
        <p:spPr>
          <a:xfrm>
            <a:off x="304920" y="914400"/>
            <a:ext cx="8686440" cy="30164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Activity:</a:t>
            </a:r>
          </a:p>
          <a:p>
            <a:pPr>
              <a:lnSpc>
                <a:spcPct val="100000"/>
              </a:lnSpc>
            </a:pPr>
            <a:endParaRPr lang="en-US" sz="2400" b="1" strike="noStrike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>
              <a:lnSpc>
                <a:spcPct val="100000"/>
              </a:lnSpc>
            </a:pPr>
            <a:r>
              <a:rPr lang="en-US" sz="2400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Build your own mobile responsive HTML /CSS page using media queries.</a:t>
            </a:r>
          </a:p>
          <a:p>
            <a:pPr>
              <a:lnSpc>
                <a:spcPct val="100000"/>
              </a:lnSpc>
            </a:pPr>
            <a:endParaRPr lang="en-US" sz="2400" strike="noStrike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>
              <a:lnSpc>
                <a:spcPct val="100000"/>
              </a:lnSpc>
            </a:pPr>
            <a:r>
              <a:rPr lang="en-US" sz="2400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Just follow the steps sent to you via Slack. </a:t>
            </a:r>
          </a:p>
          <a:p>
            <a:pPr>
              <a:lnSpc>
                <a:spcPct val="100000"/>
              </a:lnSpc>
            </a:pPr>
            <a:endParaRPr lang="en-US" sz="2400" strike="noStrike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>
              <a:lnSpc>
                <a:spcPct val="100000"/>
              </a:lnSpc>
            </a:pPr>
            <a:endParaRPr lang="en-US" sz="2400" strike="noStrike">
              <a:solidFill>
                <a:srgbClr val="000000"/>
              </a:solidFill>
              <a:latin typeface="Arial" panose="02080604020202020204" charset="0"/>
              <a:ea typeface="Roboto"/>
            </a:endParaRPr>
          </a:p>
        </p:txBody>
      </p:sp>
    </p:spTree>
  </p:cSld>
  <p:clrMapOvr>
    <a:masterClrMapping/>
  </p:clrMapOvr>
  <p:transition>
    <p:fade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CustomShape 1"/>
          <p:cNvSpPr/>
          <p:nvPr/>
        </p:nvSpPr>
        <p:spPr>
          <a:xfrm>
            <a:off x="304920" y="979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Viewport </a:t>
            </a:r>
          </a:p>
        </p:txBody>
      </p:sp>
      <p:sp>
        <p:nvSpPr>
          <p:cNvPr id="580" name="CustomShape 2"/>
          <p:cNvSpPr/>
          <p:nvPr/>
        </p:nvSpPr>
        <p:spPr>
          <a:xfrm>
            <a:off x="304920" y="798840"/>
            <a:ext cx="8686440" cy="43430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b="1" strike="noStrike" dirty="0">
                <a:solidFill>
                  <a:srgbClr val="000000"/>
                </a:solidFill>
                <a:latin typeface="Arial" panose="02080604020202020204" charset="0"/>
              </a:rPr>
              <a:t> Viewport </a:t>
            </a:r>
            <a:r>
              <a:rPr lang="en-US" sz="2200" dirty="0">
                <a:solidFill>
                  <a:srgbClr val="000000"/>
                </a:solidFill>
                <a:latin typeface="Arial" panose="02080604020202020204" charset="0"/>
              </a:rPr>
              <a:t>refers to the display being used to view the website.</a:t>
            </a:r>
            <a:endParaRPr lang="en-US" sz="2200" strike="noStrike" dirty="0">
              <a:solidFill>
                <a:srgbClr val="000000"/>
              </a:solidFill>
              <a:latin typeface="Arial" panose="02080604020202020204" charset="0"/>
            </a:endParaRPr>
          </a:p>
          <a:p>
            <a:pPr>
              <a:lnSpc>
                <a:spcPct val="100000"/>
              </a:lnSpc>
            </a:pPr>
            <a:endParaRPr lang="en-US" sz="2200" strike="noStrike" dirty="0">
              <a:solidFill>
                <a:srgbClr val="000000"/>
              </a:solidFill>
              <a:latin typeface="Arial" panose="02080604020202020204" charset="0"/>
            </a:endParaRPr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 By default, mobile devices with small screen, high resolution viewports </a:t>
            </a:r>
            <a:r>
              <a:rPr lang="en-US" sz="2200" dirty="0">
                <a:solidFill>
                  <a:srgbClr val="000000"/>
                </a:solidFill>
                <a:latin typeface="Arial" panose="02080604020202020204" charset="0"/>
              </a:rPr>
              <a:t>may render content </a:t>
            </a: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at a typical desktop screen ratio (scaled down at the smaller screen size).</a:t>
            </a:r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endParaRPr lang="en-US" sz="2200" dirty="0">
              <a:solidFill>
                <a:srgbClr val="000000"/>
              </a:solidFill>
              <a:latin typeface="Arial" panose="02080604020202020204" charset="0"/>
            </a:endParaRPr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 We can specify that a web page should scale its content to the width of its current viewport using a `meta` tag.</a:t>
            </a:r>
          </a:p>
        </p:txBody>
      </p:sp>
    </p:spTree>
  </p:cSld>
  <p:clrMapOvr>
    <a:masterClrMapping/>
  </p:clrMapOvr>
  <p:transition>
    <p:fade/>
  </p:transition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CustomShape 1"/>
          <p:cNvSpPr/>
          <p:nvPr/>
        </p:nvSpPr>
        <p:spPr>
          <a:xfrm>
            <a:off x="304920" y="979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Viewport </a:t>
            </a:r>
          </a:p>
        </p:txBody>
      </p:sp>
      <p:pic>
        <p:nvPicPr>
          <p:cNvPr id="582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5791320" y="842400"/>
            <a:ext cx="3047760" cy="5409720"/>
          </a:xfrm>
          <a:prstGeom prst="rect">
            <a:avLst/>
          </a:prstGeom>
          <a:ln>
            <a:noFill/>
          </a:ln>
        </p:spPr>
      </p:pic>
      <p:pic>
        <p:nvPicPr>
          <p:cNvPr id="583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1066680" y="842400"/>
            <a:ext cx="3047760" cy="5409720"/>
          </a:xfrm>
          <a:prstGeom prst="rect">
            <a:avLst/>
          </a:prstGeom>
          <a:ln>
            <a:noFill/>
          </a:ln>
        </p:spPr>
      </p:pic>
      <p:sp>
        <p:nvSpPr>
          <p:cNvPr id="584" name="CustomShape 2"/>
          <p:cNvSpPr/>
          <p:nvPr/>
        </p:nvSpPr>
        <p:spPr>
          <a:xfrm rot="16200000">
            <a:off x="-1728121" y="23245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</a:rPr>
              <a:t>No </a:t>
            </a:r>
            <a:r>
              <a:rPr lang="en-US" sz="2400" dirty="0">
                <a:solidFill>
                  <a:srgbClr val="000000"/>
                </a:solidFill>
                <a:latin typeface="Arial" panose="02080604020202020204" charset="0"/>
              </a:rPr>
              <a:t>Viewport Content Scaling</a:t>
            </a:r>
            <a:endParaRPr lang="en-US" sz="2400" strike="noStrike" dirty="0">
              <a:solidFill>
                <a:srgbClr val="000000"/>
              </a:solidFill>
              <a:latin typeface="Arial" panose="02080604020202020204" charset="0"/>
            </a:endParaRPr>
          </a:p>
        </p:txBody>
      </p:sp>
      <p:sp>
        <p:nvSpPr>
          <p:cNvPr id="585" name="CustomShape 3"/>
          <p:cNvSpPr/>
          <p:nvPr/>
        </p:nvSpPr>
        <p:spPr>
          <a:xfrm rot="16200000">
            <a:off x="2922837" y="23245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strike="noStrike">
                <a:solidFill>
                  <a:srgbClr val="000000"/>
                </a:solidFill>
                <a:latin typeface="Arial" panose="02080604020202020204" charset="0"/>
              </a:rPr>
              <a:t>Yes </a:t>
            </a:r>
            <a:r>
              <a:rPr lang="en-US" sz="2400">
                <a:solidFill>
                  <a:srgbClr val="000000"/>
                </a:solidFill>
                <a:latin typeface="Arial" panose="02080604020202020204" charset="0"/>
              </a:rPr>
              <a:t>Viewport Content Scaling</a:t>
            </a:r>
            <a:endParaRPr lang="en-US" sz="2400" dirty="0">
              <a:solidFill>
                <a:srgbClr val="000000"/>
              </a:solidFill>
              <a:latin typeface="Arial" panose="02080604020202020204" charset="0"/>
            </a:endParaRPr>
          </a:p>
        </p:txBody>
      </p:sp>
    </p:spTree>
  </p:cSld>
  <p:clrMapOvr>
    <a:masterClrMapping/>
  </p:clrMapOvr>
  <p:transition>
    <p:fade/>
  </p:transition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CustomShape 1"/>
          <p:cNvSpPr/>
          <p:nvPr/>
        </p:nvSpPr>
        <p:spPr>
          <a:xfrm>
            <a:off x="304920" y="979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Viewport Inclusion</a:t>
            </a:r>
          </a:p>
        </p:txBody>
      </p:sp>
      <p:pic>
        <p:nvPicPr>
          <p:cNvPr id="587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335160" y="1828800"/>
            <a:ext cx="8122680" cy="296640"/>
          </a:xfrm>
          <a:prstGeom prst="rect">
            <a:avLst/>
          </a:prstGeom>
          <a:ln>
            <a:noFill/>
          </a:ln>
        </p:spPr>
      </p:pic>
      <p:sp>
        <p:nvSpPr>
          <p:cNvPr id="588" name="CustomShape 2"/>
          <p:cNvSpPr/>
          <p:nvPr/>
        </p:nvSpPr>
        <p:spPr>
          <a:xfrm>
            <a:off x="304920" y="1219320"/>
            <a:ext cx="5245200" cy="6073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Just include this line in the head </a:t>
            </a:r>
          </a:p>
        </p:txBody>
      </p:sp>
      <p:sp>
        <p:nvSpPr>
          <p:cNvPr id="589" name="CustomShape 3"/>
          <p:cNvSpPr/>
          <p:nvPr/>
        </p:nvSpPr>
        <p:spPr>
          <a:xfrm>
            <a:off x="234720" y="2693160"/>
            <a:ext cx="8528040" cy="10947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And then include a variety of @media queries for various sized screens.</a:t>
            </a:r>
          </a:p>
        </p:txBody>
      </p:sp>
      <p:pic>
        <p:nvPicPr>
          <p:cNvPr id="590" name="Picture 6"/>
          <p:cNvPicPr/>
          <p:nvPr/>
        </p:nvPicPr>
        <p:blipFill>
          <a:blip r:embed="rId3"/>
          <a:stretch>
            <a:fillRect/>
          </a:stretch>
        </p:blipFill>
        <p:spPr>
          <a:xfrm>
            <a:off x="335160" y="4122000"/>
            <a:ext cx="6391080" cy="694800"/>
          </a:xfrm>
          <a:prstGeom prst="rect">
            <a:avLst/>
          </a:prstGeom>
          <a:ln>
            <a:noFill/>
          </a:ln>
        </p:spPr>
      </p:pic>
      <p:pic>
        <p:nvPicPr>
          <p:cNvPr id="591" name="Picture 7"/>
          <p:cNvPicPr/>
          <p:nvPr/>
        </p:nvPicPr>
        <p:blipFill>
          <a:blip r:embed="rId4"/>
          <a:stretch>
            <a:fillRect/>
          </a:stretch>
        </p:blipFill>
        <p:spPr>
          <a:xfrm>
            <a:off x="335160" y="5150880"/>
            <a:ext cx="6638400" cy="4377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CustomShape 1"/>
          <p:cNvSpPr/>
          <p:nvPr/>
        </p:nvSpPr>
        <p:spPr>
          <a:xfrm>
            <a:off x="-11880" y="689760"/>
            <a:ext cx="9155520" cy="56260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93" name="CustomShape 2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&gt; YOUR TURN!!</a:t>
            </a:r>
          </a:p>
        </p:txBody>
      </p:sp>
      <p:sp>
        <p:nvSpPr>
          <p:cNvPr id="594" name="CustomShape 3"/>
          <p:cNvSpPr/>
          <p:nvPr/>
        </p:nvSpPr>
        <p:spPr>
          <a:xfrm>
            <a:off x="304920" y="914400"/>
            <a:ext cx="8686440" cy="26506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Activity:</a:t>
            </a:r>
          </a:p>
          <a:p>
            <a:pPr>
              <a:lnSpc>
                <a:spcPct val="100000"/>
              </a:lnSpc>
            </a:pPr>
            <a:endParaRPr lang="en-US" sz="2400" b="1" strike="noStrike" dirty="0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>
              <a:lnSpc>
                <a:spcPct val="100000"/>
              </a:lnSpc>
            </a:pP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Spend the next few moments on the site </a:t>
            </a:r>
            <a:r>
              <a:rPr lang="en-US" sz="2400" strike="noStrike" dirty="0" err="1">
                <a:solidFill>
                  <a:srgbClr val="000000"/>
                </a:solidFill>
                <a:latin typeface="Arial" panose="02080604020202020204" charset="0"/>
                <a:ea typeface="Roboto"/>
              </a:rPr>
              <a:t>viewportemulator.com</a:t>
            </a: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 and visit your favorite websites using various viewports. </a:t>
            </a:r>
          </a:p>
          <a:p>
            <a:pPr>
              <a:lnSpc>
                <a:spcPct val="100000"/>
              </a:lnSpc>
            </a:pPr>
            <a:endParaRPr lang="en-US" sz="2400" strike="noStrike" dirty="0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>
              <a:lnSpc>
                <a:spcPct val="100000"/>
              </a:lnSpc>
            </a:pP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Notice how the sites change display wise. </a:t>
            </a:r>
          </a:p>
          <a:p>
            <a:pPr>
              <a:lnSpc>
                <a:spcPct val="100000"/>
              </a:lnSpc>
            </a:pPr>
            <a:endParaRPr lang="en-US" sz="2400" strike="noStrike" dirty="0">
              <a:solidFill>
                <a:srgbClr val="000000"/>
              </a:solidFill>
              <a:latin typeface="Arial" panose="02080604020202020204" charset="0"/>
              <a:ea typeface="Roboto"/>
            </a:endParaRPr>
          </a:p>
        </p:txBody>
      </p:sp>
    </p:spTree>
  </p:cSld>
  <p:clrMapOvr>
    <a:masterClrMapping/>
  </p:clrMapOvr>
  <p:transition>
    <p:fade/>
  </p:transition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5" name="Picture 2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268920" cy="7009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TextShape 1"/>
          <p:cNvSpPr txBox="1"/>
          <p:nvPr/>
        </p:nvSpPr>
        <p:spPr>
          <a:xfrm>
            <a:off x="390600" y="2953440"/>
            <a:ext cx="8229240" cy="8715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4100" b="1" i="1" strike="noStrike">
                <a:solidFill>
                  <a:srgbClr val="FFFFFF"/>
                </a:solidFill>
                <a:latin typeface="Arial" panose="02080604020202020204" charset="0"/>
              </a:rPr>
              <a:t>Questions?</a:t>
            </a:r>
          </a:p>
        </p:txBody>
      </p:sp>
    </p:spTree>
  </p:cSld>
  <p:clrMapOvr>
    <a:masterClrMapping/>
  </p:clrMapOvr>
  <p:transition>
    <p:fade/>
  </p:transition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TextShape 1"/>
          <p:cNvSpPr txBox="1"/>
          <p:nvPr/>
        </p:nvSpPr>
        <p:spPr>
          <a:xfrm>
            <a:off x="390600" y="2953440"/>
            <a:ext cx="8229240" cy="8715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4100" b="1" i="1" strike="noStrike">
                <a:solidFill>
                  <a:srgbClr val="FFFFFF"/>
                </a:solidFill>
                <a:latin typeface="Arial" panose="02080604020202020204" charset="0"/>
              </a:rPr>
              <a:t>Extra Challenge </a:t>
            </a:r>
          </a:p>
        </p:txBody>
      </p:sp>
      <p:sp>
        <p:nvSpPr>
          <p:cNvPr id="598" name="CustomShape 2"/>
          <p:cNvSpPr/>
          <p:nvPr/>
        </p:nvSpPr>
        <p:spPr>
          <a:xfrm>
            <a:off x="365760" y="3852000"/>
            <a:ext cx="6457680" cy="663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000" b="1" i="1" strike="noStrike">
                <a:solidFill>
                  <a:srgbClr val="FFFFFF"/>
                </a:solidFill>
                <a:latin typeface="Arial" panose="02080604020202020204" charset="0"/>
                <a:ea typeface="Roboto"/>
              </a:rPr>
              <a:t>Time Permitting</a:t>
            </a:r>
          </a:p>
        </p:txBody>
      </p:sp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TextShape 1"/>
          <p:cNvSpPr txBox="1"/>
          <p:nvPr/>
        </p:nvSpPr>
        <p:spPr>
          <a:xfrm>
            <a:off x="390600" y="2953440"/>
            <a:ext cx="8229240" cy="8715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4100" b="1" i="1" strike="noStrike">
                <a:solidFill>
                  <a:srgbClr val="FFFFFF"/>
                </a:solidFill>
                <a:latin typeface="Arial" panose="02080604020202020204" charset="0"/>
              </a:rPr>
              <a:t>Recap Bootstrap </a:t>
            </a:r>
          </a:p>
        </p:txBody>
      </p:sp>
    </p:spTree>
  </p:cSld>
  <p:clrMapOvr>
    <a:masterClrMapping/>
  </p:clrMapOvr>
  <p:transition>
    <p:fade/>
  </p:transition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&gt; YOUR TURN!!</a:t>
            </a:r>
          </a:p>
        </p:txBody>
      </p:sp>
      <p:sp>
        <p:nvSpPr>
          <p:cNvPr id="600" name="CustomShape 2"/>
          <p:cNvSpPr/>
          <p:nvPr/>
        </p:nvSpPr>
        <p:spPr>
          <a:xfrm>
            <a:off x="-11880" y="689760"/>
            <a:ext cx="9155520" cy="56260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01" name="CustomShape 3"/>
          <p:cNvSpPr/>
          <p:nvPr/>
        </p:nvSpPr>
        <p:spPr>
          <a:xfrm>
            <a:off x="304920" y="914400"/>
            <a:ext cx="8686440" cy="30164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Activity:</a:t>
            </a:r>
          </a:p>
          <a:p>
            <a:pPr>
              <a:lnSpc>
                <a:spcPct val="100000"/>
              </a:lnSpc>
            </a:pPr>
            <a:endParaRPr lang="en-US" sz="2400" b="1" strike="noStrike" dirty="0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>
              <a:lnSpc>
                <a:spcPct val="100000"/>
              </a:lnSpc>
            </a:pP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With those around you (and using Bootstrap CSS), create a complex layout of your own. </a:t>
            </a:r>
          </a:p>
          <a:p>
            <a:pPr>
              <a:lnSpc>
                <a:spcPct val="100000"/>
              </a:lnSpc>
            </a:pPr>
            <a:endParaRPr lang="en-US" sz="2400" strike="noStrike" dirty="0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>
              <a:lnSpc>
                <a:spcPct val="100000"/>
              </a:lnSpc>
            </a:pP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You can use the layout provided to you as a guide, starting point, inspiration, or not at all.</a:t>
            </a:r>
          </a:p>
          <a:p>
            <a:pPr>
              <a:lnSpc>
                <a:spcPct val="100000"/>
              </a:lnSpc>
            </a:pPr>
            <a:endParaRPr lang="en-US" sz="2400" strike="noStrike" dirty="0">
              <a:solidFill>
                <a:srgbClr val="000000"/>
              </a:solidFill>
              <a:latin typeface="Arial" panose="02080604020202020204" charset="0"/>
              <a:ea typeface="Roboto"/>
            </a:endParaRPr>
          </a:p>
        </p:txBody>
      </p:sp>
    </p:spTree>
  </p:cSld>
  <p:clrMapOvr>
    <a:masterClrMapping/>
  </p:clrMapOvr>
  <p:transition>
    <p:fade/>
  </p:transition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2" name="Picture 1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685800"/>
            <a:ext cx="9143640" cy="532224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  <p:transition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253</TotalTime>
  <Words>1598</Words>
  <Application>Microsoft Macintosh PowerPoint</Application>
  <PresentationFormat>On-screen Show (4:3)</PresentationFormat>
  <Paragraphs>398</Paragraphs>
  <Slides>91</Slides>
  <Notes>32</Notes>
  <HiddenSlides>3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91</vt:i4>
      </vt:variant>
    </vt:vector>
  </HeadingPairs>
  <TitlesOfParts>
    <vt:vector size="97" baseType="lpstr">
      <vt:lpstr>Arial</vt:lpstr>
      <vt:lpstr>DejaVu Sans</vt:lpstr>
      <vt:lpstr>Roboto</vt:lpstr>
      <vt:lpstr>StarSymbol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Level Up!</vt:lpstr>
      <vt:lpstr>PowerPoint Presentation</vt:lpstr>
      <vt:lpstr>PowerPoint Presentation</vt:lpstr>
      <vt:lpstr>PowerPoint Presentation</vt:lpstr>
      <vt:lpstr>Level Up!</vt:lpstr>
      <vt:lpstr>PowerPoint Presentation</vt:lpstr>
      <vt:lpstr>PowerPoint Presentation</vt:lpstr>
      <vt:lpstr>PowerPoint Presentation</vt:lpstr>
      <vt:lpstr>PowerPoint Presentation</vt:lpstr>
      <vt:lpstr>Level Up!</vt:lpstr>
      <vt:lpstr>PowerPoint Presentation</vt:lpstr>
      <vt:lpstr>Level Up!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DevChat #1 Introduction to Twitter Bootstrap:  Web Development for Noobs</dc:title>
  <dc:creator>ahaque89</dc:creator>
  <cp:lastModifiedBy>Microsoft Office User</cp:lastModifiedBy>
  <cp:revision>1499</cp:revision>
  <cp:lastPrinted>2017-05-13T16:02:49Z</cp:lastPrinted>
  <dcterms:created xsi:type="dcterms:W3CDTF">2017-05-13T16:02:49Z</dcterms:created>
  <dcterms:modified xsi:type="dcterms:W3CDTF">2018-11-01T21:54:27Z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3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35</vt:i4>
  </property>
  <property fmtid="{D5CDD505-2E9C-101B-9397-08002B2CF9AE}" pid="8" name="PresentationFormat">
    <vt:lpwstr>On-screen Show (4:3)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96</vt:i4>
  </property>
  <property fmtid="{D5CDD505-2E9C-101B-9397-08002B2CF9AE}" pid="12" name="KSOProductBuildVer">
    <vt:lpwstr>1033-10.1.0.5672</vt:lpwstr>
  </property>
</Properties>
</file>